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42"/>
  </p:handoutMasterIdLst>
  <p:sldIdLst>
    <p:sldId id="256" r:id="rId3"/>
    <p:sldId id="284" r:id="rId4"/>
    <p:sldId id="282" r:id="rId5"/>
    <p:sldId id="261" r:id="rId6"/>
    <p:sldId id="257" r:id="rId7"/>
    <p:sldId id="258" r:id="rId8"/>
    <p:sldId id="259" r:id="rId9"/>
    <p:sldId id="260" r:id="rId10"/>
    <p:sldId id="332" r:id="rId12"/>
    <p:sldId id="467" r:id="rId13"/>
    <p:sldId id="333" r:id="rId14"/>
    <p:sldId id="334" r:id="rId15"/>
    <p:sldId id="335" r:id="rId16"/>
    <p:sldId id="343" r:id="rId17"/>
    <p:sldId id="336" r:id="rId18"/>
    <p:sldId id="337" r:id="rId19"/>
    <p:sldId id="338" r:id="rId20"/>
    <p:sldId id="341" r:id="rId21"/>
    <p:sldId id="342" r:id="rId22"/>
    <p:sldId id="339" r:id="rId23"/>
    <p:sldId id="340" r:id="rId24"/>
    <p:sldId id="263" r:id="rId25"/>
    <p:sldId id="262" r:id="rId26"/>
    <p:sldId id="264" r:id="rId27"/>
    <p:sldId id="265" r:id="rId28"/>
    <p:sldId id="266" r:id="rId29"/>
    <p:sldId id="267" r:id="rId30"/>
    <p:sldId id="268" r:id="rId31"/>
    <p:sldId id="269" r:id="rId32"/>
    <p:sldId id="285" r:id="rId33"/>
    <p:sldId id="594" r:id="rId34"/>
    <p:sldId id="595" r:id="rId35"/>
    <p:sldId id="477" r:id="rId36"/>
    <p:sldId id="270" r:id="rId37"/>
    <p:sldId id="271" r:id="rId38"/>
    <p:sldId id="272" r:id="rId39"/>
    <p:sldId id="274" r:id="rId40"/>
    <p:sldId id="275" r:id="rId41"/>
    <p:sldId id="273" r:id="rId42"/>
    <p:sldId id="276" r:id="rId43"/>
    <p:sldId id="277" r:id="rId44"/>
    <p:sldId id="278" r:id="rId45"/>
    <p:sldId id="290" r:id="rId46"/>
    <p:sldId id="279" r:id="rId47"/>
    <p:sldId id="280" r:id="rId48"/>
    <p:sldId id="281" r:id="rId49"/>
    <p:sldId id="283" r:id="rId50"/>
    <p:sldId id="286" r:id="rId51"/>
    <p:sldId id="288" r:id="rId52"/>
    <p:sldId id="287" r:id="rId53"/>
    <p:sldId id="289" r:id="rId54"/>
    <p:sldId id="291" r:id="rId55"/>
    <p:sldId id="292" r:id="rId56"/>
    <p:sldId id="319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9" r:id="rId65"/>
    <p:sldId id="330" r:id="rId66"/>
    <p:sldId id="331" r:id="rId67"/>
    <p:sldId id="344" r:id="rId68"/>
    <p:sldId id="345" r:id="rId69"/>
    <p:sldId id="346" r:id="rId70"/>
    <p:sldId id="347" r:id="rId71"/>
    <p:sldId id="348" r:id="rId72"/>
    <p:sldId id="349" r:id="rId73"/>
    <p:sldId id="351" r:id="rId74"/>
    <p:sldId id="404" r:id="rId75"/>
    <p:sldId id="405" r:id="rId76"/>
    <p:sldId id="406" r:id="rId77"/>
    <p:sldId id="412" r:id="rId78"/>
    <p:sldId id="407" r:id="rId79"/>
    <p:sldId id="408" r:id="rId80"/>
    <p:sldId id="409" r:id="rId81"/>
    <p:sldId id="410" r:id="rId82"/>
    <p:sldId id="411" r:id="rId83"/>
    <p:sldId id="414" r:id="rId84"/>
    <p:sldId id="415" r:id="rId85"/>
    <p:sldId id="416" r:id="rId86"/>
    <p:sldId id="417" r:id="rId87"/>
    <p:sldId id="418" r:id="rId88"/>
    <p:sldId id="461" r:id="rId89"/>
    <p:sldId id="462" r:id="rId90"/>
    <p:sldId id="463" r:id="rId91"/>
    <p:sldId id="465" r:id="rId92"/>
    <p:sldId id="469" r:id="rId93"/>
    <p:sldId id="472" r:id="rId94"/>
    <p:sldId id="473" r:id="rId95"/>
    <p:sldId id="470" r:id="rId96"/>
    <p:sldId id="471" r:id="rId97"/>
    <p:sldId id="428" r:id="rId98"/>
    <p:sldId id="426" r:id="rId99"/>
    <p:sldId id="427" r:id="rId100"/>
    <p:sldId id="464" r:id="rId101"/>
    <p:sldId id="429" r:id="rId102"/>
    <p:sldId id="430" r:id="rId103"/>
    <p:sldId id="432" r:id="rId104"/>
    <p:sldId id="423" r:id="rId105"/>
    <p:sldId id="425" r:id="rId106"/>
    <p:sldId id="424" r:id="rId107"/>
    <p:sldId id="431" r:id="rId108"/>
    <p:sldId id="434" r:id="rId109"/>
    <p:sldId id="435" r:id="rId110"/>
    <p:sldId id="458" r:id="rId111"/>
    <p:sldId id="457" r:id="rId112"/>
    <p:sldId id="459" r:id="rId113"/>
    <p:sldId id="460" r:id="rId114"/>
    <p:sldId id="581" r:id="rId115"/>
    <p:sldId id="474" r:id="rId116"/>
    <p:sldId id="475" r:id="rId117"/>
    <p:sldId id="487" r:id="rId118"/>
    <p:sldId id="483" r:id="rId119"/>
    <p:sldId id="596" r:id="rId120"/>
    <p:sldId id="484" r:id="rId121"/>
    <p:sldId id="485" r:id="rId122"/>
    <p:sldId id="486" r:id="rId123"/>
    <p:sldId id="582" r:id="rId124"/>
    <p:sldId id="583" r:id="rId125"/>
    <p:sldId id="584" r:id="rId126"/>
    <p:sldId id="586" r:id="rId127"/>
    <p:sldId id="585" r:id="rId128"/>
    <p:sldId id="590" r:id="rId129"/>
    <p:sldId id="587" r:id="rId130"/>
    <p:sldId id="591" r:id="rId131"/>
    <p:sldId id="592" r:id="rId132"/>
    <p:sldId id="593" r:id="rId133"/>
    <p:sldId id="589" r:id="rId134"/>
    <p:sldId id="597" r:id="rId135"/>
    <p:sldId id="598" r:id="rId136"/>
    <p:sldId id="350" r:id="rId137"/>
    <p:sldId id="352" r:id="rId138"/>
    <p:sldId id="353" r:id="rId139"/>
    <p:sldId id="402" r:id="rId140"/>
    <p:sldId id="354" r:id="rId14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9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6" Type="http://schemas.openxmlformats.org/officeDocument/2006/relationships/commentAuthors" Target="commentAuthors.xml"/><Relationship Id="rId145" Type="http://schemas.openxmlformats.org/officeDocument/2006/relationships/tableStyles" Target="tableStyles.xml"/><Relationship Id="rId144" Type="http://schemas.openxmlformats.org/officeDocument/2006/relationships/viewProps" Target="viewProps.xml"/><Relationship Id="rId143" Type="http://schemas.openxmlformats.org/officeDocument/2006/relationships/presProps" Target="presProps.xml"/><Relationship Id="rId142" Type="http://schemas.openxmlformats.org/officeDocument/2006/relationships/handoutMaster" Target="handoutMasters/handoutMaster1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1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1.png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2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声明为内联函数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425" y="1282700"/>
            <a:ext cx="6499225" cy="5401945"/>
          </a:xfrm>
        </p:spPr>
        <p:txBody>
          <a:bodyPr>
            <a:normAutofit lnSpcReduction="20000"/>
          </a:bodyPr>
          <a:p>
            <a:r>
              <a:rPr lang="zh-CN" altLang="en-US"/>
              <a:t>注意，</a:t>
            </a:r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中的效果是声明一个函数为</a:t>
            </a:r>
            <a:r>
              <a:rPr lang="en-US" altLang="zh-CN"/>
              <a:t> weak </a:t>
            </a:r>
            <a:r>
              <a:rPr lang="zh-CN" altLang="en-US"/>
              <a:t>符号，和性能优化意义上的内联无关。</a:t>
            </a:r>
            <a:endParaRPr lang="zh-CN" altLang="en-US"/>
          </a:p>
          <a:p>
            <a:r>
              <a:rPr lang="zh-CN" altLang="en-US"/>
              <a:t>优化意义上的内联指把函数体直接放到调用者那里去。</a:t>
            </a:r>
            <a:endParaRPr lang="en-US"/>
          </a:p>
          <a:p>
            <a:r>
              <a:rPr lang="zh-CN" altLang="en-US"/>
              <a:t>因此</a:t>
            </a:r>
            <a:r>
              <a:rPr lang="en-US" altLang="zh-CN"/>
              <a:t> CUDA </a:t>
            </a:r>
            <a:r>
              <a:rPr lang="zh-CN" altLang="en-US"/>
              <a:t>编译器提供了一个“私货”关键字：</a:t>
            </a:r>
            <a:r>
              <a:rPr lang="en-US"/>
              <a:t>__inline__ </a:t>
            </a:r>
            <a:r>
              <a:rPr lang="zh-CN" altLang="en-US"/>
              <a:t>来声明一个函数为内联。不论是</a:t>
            </a:r>
            <a:r>
              <a:rPr lang="en-US" altLang="zh-CN"/>
              <a:t> CPU </a:t>
            </a:r>
            <a:r>
              <a:rPr lang="zh-CN" altLang="en-US"/>
              <a:t>函数还是</a:t>
            </a:r>
            <a:r>
              <a:rPr lang="en-US" altLang="zh-CN"/>
              <a:t> GPU </a:t>
            </a:r>
            <a:r>
              <a:rPr lang="zh-CN" altLang="en-US"/>
              <a:t>都可以使用，只要你用的</a:t>
            </a:r>
            <a:r>
              <a:rPr lang="en-US" altLang="zh-CN"/>
              <a:t> CUDA </a:t>
            </a:r>
            <a:r>
              <a:rPr lang="zh-CN" altLang="en-US"/>
              <a:t>编译器。</a:t>
            </a:r>
            <a:r>
              <a:rPr lang="en-US" altLang="zh-CN"/>
              <a:t>GCC </a:t>
            </a:r>
            <a:r>
              <a:rPr lang="zh-CN" altLang="en-US"/>
              <a:t>编译器相应的私货则是</a:t>
            </a:r>
            <a:r>
              <a:rPr lang="en-US" altLang="zh-CN"/>
              <a:t> __attribute__((“inline”))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注意声明为</a:t>
            </a:r>
            <a:r>
              <a:rPr lang="en-US" altLang="zh-CN"/>
              <a:t> __inline__ </a:t>
            </a:r>
            <a:r>
              <a:rPr lang="zh-CN" altLang="en-US"/>
              <a:t>不一定就保证内联了，如果函数太大编译器可能会放弃内联化。因此</a:t>
            </a:r>
            <a:r>
              <a:rPr lang="en-US" altLang="zh-CN"/>
              <a:t> CUDA </a:t>
            </a:r>
            <a:r>
              <a:rPr lang="zh-CN" altLang="en-US"/>
              <a:t>还提供</a:t>
            </a:r>
            <a:r>
              <a:rPr lang="en-US" altLang="zh-CN"/>
              <a:t> __forceinline__ </a:t>
            </a:r>
            <a:r>
              <a:rPr lang="zh-CN" altLang="en-US"/>
              <a:t>这个关键字来强制一个函数为内联。</a:t>
            </a:r>
            <a:r>
              <a:rPr lang="en-US" altLang="zh-CN"/>
              <a:t>GCC </a:t>
            </a:r>
            <a:r>
              <a:rPr lang="zh-CN" altLang="en-US"/>
              <a:t>也有相应的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__attribute__((“always_inline”))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此外，还有</a:t>
            </a:r>
            <a:r>
              <a:rPr lang="en-US" altLang="zh-CN">
                <a:sym typeface="+mn-ea"/>
              </a:rPr>
              <a:t> __noinline__ </a:t>
            </a:r>
            <a:r>
              <a:rPr lang="zh-CN" altLang="en-US">
                <a:sym typeface="+mn-ea"/>
              </a:rPr>
              <a:t>来禁止内联优化。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62075"/>
            <a:ext cx="5118100" cy="45650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528050" y="2710180"/>
            <a:ext cx="12998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431290"/>
            <a:ext cx="4819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6519545" cy="5424805"/>
          </a:xfrm>
        </p:spPr>
        <p:txBody>
          <a:bodyPr>
            <a:normAutofit lnSpcReduction="10000"/>
          </a:bodyPr>
          <a:p>
            <a:r>
              <a:rPr lang="zh-CN" altLang="en-US"/>
              <a:t>刚刚已经实现了无数据依赖可以并行的</a:t>
            </a:r>
            <a:r>
              <a:rPr lang="en-US" altLang="zh-CN"/>
              <a:t> for</a:t>
            </a:r>
            <a:r>
              <a:rPr lang="zh-CN" altLang="en-US"/>
              <a:t>，那么如何把他真正变成并行的呢？这就是板块的作用了，我们可以把刚刚的线程升级为板块，刚刚的</a:t>
            </a:r>
            <a:r>
              <a:rPr lang="en-US" altLang="zh-CN"/>
              <a:t> for </a:t>
            </a:r>
            <a:r>
              <a:rPr lang="zh-CN" altLang="en-US"/>
              <a:t>升级为线程，然后把刚刚</a:t>
            </a:r>
            <a:r>
              <a:rPr lang="en-US" altLang="zh-CN"/>
              <a:t> local_sum </a:t>
            </a:r>
            <a:r>
              <a:rPr lang="zh-CN" altLang="en-US"/>
              <a:t>这个线程局部数组升级为板块局部数组。那么如何才能实现</a:t>
            </a:r>
            <a:r>
              <a:rPr lang="zh-CN" altLang="en-US" b="1"/>
              <a:t>板块局部数组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同一个板块中的每个线程，都共享着一块存储空间，他就是共享内存。在</a:t>
            </a:r>
            <a:r>
              <a:rPr lang="en-US" altLang="zh-CN"/>
              <a:t> CUDA </a:t>
            </a:r>
            <a:r>
              <a:rPr lang="zh-CN" altLang="en-US"/>
              <a:t>的语法中，共享内存可以通过定义一个修饰了</a:t>
            </a:r>
            <a:r>
              <a:rPr lang="en-US" altLang="zh-CN"/>
              <a:t> __shared__ </a:t>
            </a:r>
            <a:r>
              <a:rPr lang="zh-CN" altLang="en-US"/>
              <a:t>的变量来创建。因此我们可以把刚刚的</a:t>
            </a:r>
            <a:r>
              <a:rPr lang="en-US" altLang="zh-CN"/>
              <a:t> local_sum </a:t>
            </a:r>
            <a:r>
              <a:rPr lang="zh-CN" altLang="en-US"/>
              <a:t>声明为</a:t>
            </a:r>
            <a:r>
              <a:rPr lang="en-US" altLang="zh-CN"/>
              <a:t> __shared__ </a:t>
            </a:r>
            <a:r>
              <a:rPr lang="zh-CN" altLang="en-US"/>
              <a:t>就可以让他从每个线程有一个，升级为每个板块有一个了。</a:t>
            </a:r>
            <a:endParaRPr lang="zh-CN" altLang="en-US"/>
          </a:p>
          <a:p>
            <a:r>
              <a:rPr lang="zh-CN" altLang="en-US"/>
              <a:t>然后把刚刚的</a:t>
            </a:r>
            <a:r>
              <a:rPr lang="en-US" altLang="zh-CN"/>
              <a:t> j </a:t>
            </a:r>
            <a:r>
              <a:rPr lang="zh-CN" altLang="en-US"/>
              <a:t>换成板块编号，</a:t>
            </a:r>
            <a:r>
              <a:rPr lang="en-US" altLang="zh-CN"/>
              <a:t>i </a:t>
            </a:r>
            <a:r>
              <a:rPr lang="zh-CN" altLang="en-US"/>
              <a:t>换成线程编号就好啦。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148080"/>
            <a:ext cx="6519545" cy="5424805"/>
          </a:xfrm>
        </p:spPr>
        <p:txBody>
          <a:bodyPr>
            <a:normAutofit fontScale="90000" lnSpcReduction="10000"/>
          </a:bodyPr>
          <a:p>
            <a:r>
              <a:rPr lang="zh-CN">
                <a:sym typeface="+mn-ea"/>
              </a:rPr>
              <a:t>但是刚刚算出来的结果好像不对了？</a:t>
            </a:r>
            <a:endParaRPr lang="zh-CN"/>
          </a:p>
          <a:p>
            <a:r>
              <a:rPr lang="zh-CN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执行一个板块中的线程时，并不是全部同时执行的。而是一会儿执行这个线程，一会儿执行那个线程。有可能一个线程已经执行到</a:t>
            </a:r>
            <a:r>
              <a:rPr lang="en-US" altLang="zh-CN">
                <a:sym typeface="+mn-ea"/>
              </a:rPr>
              <a:t> if (j &lt; 32) </a:t>
            </a:r>
            <a:r>
              <a:rPr lang="zh-CN" altLang="en-US">
                <a:sym typeface="+mn-ea"/>
              </a:rPr>
              <a:t>了，而另一个线程还没执行完</a:t>
            </a:r>
            <a:r>
              <a:rPr lang="en-US" altLang="zh-CN">
                <a:sym typeface="+mn-ea"/>
              </a:rPr>
              <a:t> if (j &lt; 64)</a:t>
            </a:r>
            <a:r>
              <a:rPr lang="zh-CN" altLang="en-US">
                <a:sym typeface="+mn-ea"/>
              </a:rPr>
              <a:t>，从而出错。可是为什么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要这样设计？</a:t>
            </a:r>
            <a:endParaRPr lang="zh-CN" altLang="en-US"/>
          </a:p>
          <a:p>
            <a:r>
              <a:rPr lang="zh-CN" altLang="en-US">
                <a:sym typeface="+mn-ea"/>
              </a:rPr>
              <a:t>因为其中某个线程有可能因为在等待内存数据的抵达，这时大可以切换到另一个线程继续执行计算任务，等这个线程陷入内存等待时，原来那个线程说不定就好了呢？（记得上节课说过内存延迟是阻碍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性能提升的一大瓶颈，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也是如此。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解决方案是超线程技术，一个物理核提供两个逻辑核，当一个逻辑核陷入内存等待时切换到另一个逻辑核上执行，避免空转。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的解决方法就是单个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执行很多个线程，然后在遇到内存等待时，就自动切换到另一个线程）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板块内线程的同步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7866380" cy="5424805"/>
          </a:xfrm>
        </p:spPr>
        <p:txBody>
          <a:bodyPr>
            <a:normAutofit lnSpcReduction="10000"/>
          </a:bodyPr>
          <a:p>
            <a:r>
              <a:rPr lang="zh-CN" altLang="en-US"/>
              <a:t>因此，我们可以给每个</a:t>
            </a:r>
            <a:r>
              <a:rPr lang="en-US" altLang="zh-CN"/>
              <a:t> if </a:t>
            </a:r>
            <a:r>
              <a:rPr lang="zh-CN" altLang="en-US"/>
              <a:t>分支后面加上</a:t>
            </a:r>
            <a:r>
              <a:rPr lang="en-US" altLang="zh-CN"/>
              <a:t> __syncthreads() 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他的功能是，强制同步当前板块内的所有线程。也就是让所有线程都运行到</a:t>
            </a:r>
            <a:r>
              <a:rPr lang="en-US" altLang="zh-CN"/>
              <a:t> __syncthreads() </a:t>
            </a:r>
            <a:r>
              <a:rPr lang="zh-CN" altLang="en-US"/>
              <a:t>所在位置以后，才能继续执行下去。</a:t>
            </a:r>
            <a:endParaRPr lang="zh-CN" altLang="en-US"/>
          </a:p>
          <a:p>
            <a:r>
              <a:rPr lang="zh-CN" altLang="en-US"/>
              <a:t>这样就能保证之前其他线程的</a:t>
            </a:r>
            <a:r>
              <a:rPr lang="en-US" altLang="zh-CN"/>
              <a:t> local_sum </a:t>
            </a:r>
            <a:r>
              <a:rPr lang="zh-CN" altLang="en-US"/>
              <a:t>都已经写入成功了。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332855"/>
            <a:ext cx="2476500" cy="4476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5765" y="3175"/>
            <a:ext cx="4166235" cy="685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170" y="3545205"/>
            <a:ext cx="4716145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线程组（</a:t>
            </a:r>
            <a:r>
              <a:rPr lang="en-US"/>
              <a:t>warp</a:t>
            </a:r>
            <a:r>
              <a:rPr lang="zh-CN" altLang="en-US"/>
              <a:t>）：</a:t>
            </a:r>
            <a:r>
              <a:rPr lang="en-US" altLang="zh-CN"/>
              <a:t>32</a:t>
            </a:r>
            <a:r>
              <a:rPr lang="zh-CN" altLang="en-US"/>
              <a:t>个线程为一组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50340"/>
            <a:ext cx="5973445" cy="4968875"/>
          </a:xfrm>
        </p:spPr>
        <p:txBody>
          <a:bodyPr>
            <a:normAutofit lnSpcReduction="10000"/>
          </a:bodyPr>
          <a:p>
            <a:r>
              <a:rPr lang="zh-CN" altLang="en-US"/>
              <a:t>其实，</a:t>
            </a:r>
            <a:r>
              <a:rPr lang="en-US" altLang="zh-CN"/>
              <a:t>SM </a:t>
            </a:r>
            <a:r>
              <a:rPr lang="zh-CN" altLang="en-US"/>
              <a:t>对线程的调度是按照</a:t>
            </a:r>
            <a:r>
              <a:rPr lang="en-US" altLang="zh-CN"/>
              <a:t> 32 </a:t>
            </a:r>
            <a:r>
              <a:rPr lang="zh-CN" altLang="en-US"/>
              <a:t>个线程为一组来调度的。也就是说，</a:t>
            </a:r>
            <a:r>
              <a:rPr lang="en-US" altLang="zh-CN"/>
              <a:t>0-31</a:t>
            </a:r>
            <a:r>
              <a:rPr lang="zh-CN" altLang="en-US"/>
              <a:t>号线程为一组，</a:t>
            </a:r>
            <a:r>
              <a:rPr lang="en-US" altLang="zh-CN"/>
              <a:t>32-63</a:t>
            </a:r>
            <a:r>
              <a:rPr lang="zh-CN" altLang="en-US"/>
              <a:t>号线程为一组，以此类推。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SM </a:t>
            </a:r>
            <a:r>
              <a:rPr lang="zh-CN" altLang="en-US"/>
              <a:t>的调度无论如何都是对一整个线程组（</a:t>
            </a:r>
            <a:r>
              <a:rPr lang="en-US" altLang="zh-CN"/>
              <a:t>warp</a:t>
            </a:r>
            <a:r>
              <a:rPr lang="zh-CN" altLang="en-US"/>
              <a:t>）进行的，不可能出现一个组里只有单独一个线程被调走，要么</a:t>
            </a:r>
            <a:r>
              <a:rPr lang="en-US" altLang="zh-CN"/>
              <a:t> 32 </a:t>
            </a:r>
            <a:r>
              <a:rPr lang="zh-CN" altLang="en-US"/>
              <a:t>个线程一起调走。</a:t>
            </a:r>
            <a:endParaRPr lang="zh-CN" altLang="en-US"/>
          </a:p>
          <a:p>
            <a:r>
              <a:rPr lang="zh-CN" altLang="en-US"/>
              <a:t>所以其实</a:t>
            </a:r>
            <a:r>
              <a:rPr lang="en-US" altLang="zh-CN"/>
              <a:t> j &lt; 32 </a:t>
            </a:r>
            <a:r>
              <a:rPr lang="zh-CN" altLang="en-US"/>
              <a:t>之后，就不需要</a:t>
            </a:r>
            <a:r>
              <a:rPr lang="en-US" altLang="zh-CN"/>
              <a:t> __syncthreads() </a:t>
            </a:r>
            <a:r>
              <a:rPr lang="zh-CN" altLang="en-US"/>
              <a:t>了。因为此时所有访问</a:t>
            </a:r>
            <a:r>
              <a:rPr lang="en-US" altLang="zh-CN"/>
              <a:t> local_sum </a:t>
            </a:r>
            <a:r>
              <a:rPr lang="zh-CN" altLang="en-US"/>
              <a:t>的线程都在一个组里嘛！反正都是一起调度走，不需要同步。</a:t>
            </a:r>
            <a:endParaRPr lang="zh-CN" altLang="en-US"/>
          </a:p>
          <a:p>
            <a:r>
              <a:rPr lang="zh-CN" altLang="en-US"/>
              <a:t>结果却错了，难道小彭老师讲的</a:t>
            </a:r>
            <a:r>
              <a:rPr lang="en-US" altLang="zh-CN"/>
              <a:t> warp </a:t>
            </a:r>
            <a:r>
              <a:rPr lang="zh-CN" altLang="en-US"/>
              <a:t>调度不对？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42200" y="-10795"/>
            <a:ext cx="4749800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6419850"/>
            <a:ext cx="2419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是编译器干的大好事！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其实是编译器自作聪明优化了我们对</a:t>
            </a:r>
            <a:r>
              <a:rPr lang="en-US" altLang="zh-CN"/>
              <a:t> local_sum </a:t>
            </a:r>
            <a:r>
              <a:rPr lang="zh-CN" altLang="en-US"/>
              <a:t>的访问，导致结果不对的。解决：把</a:t>
            </a:r>
            <a:r>
              <a:rPr lang="en-US" altLang="zh-CN"/>
              <a:t> local_sum </a:t>
            </a:r>
            <a:r>
              <a:rPr lang="zh-CN" altLang="en-US">
                <a:sym typeface="+mn-ea"/>
              </a:rPr>
              <a:t>数组</a:t>
            </a:r>
            <a:r>
              <a:rPr lang="zh-CN" altLang="en-US"/>
              <a:t>声明为</a:t>
            </a:r>
            <a:r>
              <a:rPr lang="en-US" altLang="zh-CN"/>
              <a:t> volatile </a:t>
            </a:r>
            <a:r>
              <a:rPr lang="zh-CN" altLang="en-US"/>
              <a:t>禁止编译器优化（第四课介绍过）。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8075" y="-6350"/>
            <a:ext cx="4733925" cy="6864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83295" y="334010"/>
            <a:ext cx="9258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6073140"/>
            <a:ext cx="2428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1960"/>
            <a:ext cx="5181600" cy="20383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访存</a:t>
            </a:r>
            <a:r>
              <a:rPr lang="zh-CN" altLang="en-US">
                <a:solidFill>
                  <a:srgbClr val="B2B2B2"/>
                </a:solidFill>
              </a:rPr>
              <a:t>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这种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SIMT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的设计</a:t>
            </a:r>
            <a:r>
              <a:rPr lang="zh-CN" altLang="en-US">
                <a:solidFill>
                  <a:srgbClr val="B2B2B2"/>
                </a:solidFill>
              </a:rPr>
              <a:t>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55925"/>
            <a:ext cx="5181600" cy="20897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</a:rPr>
              <a:t>访存相当于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</a:rPr>
              <a:t>这种</a:t>
            </a:r>
            <a:r>
              <a:rPr lang="en-US" altLang="zh-CN">
                <a:solidFill>
                  <a:srgbClr val="B2B2B2"/>
                </a:solidFill>
              </a:rPr>
              <a:t> SIMT </a:t>
            </a:r>
            <a:r>
              <a:rPr lang="zh-CN" altLang="en-US">
                <a:solidFill>
                  <a:srgbClr val="B2B2B2"/>
                </a:solidFill>
              </a:rPr>
              <a:t>的设计能够自动处理分支和循环的分歧，这是他门槛比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避免线程组产生分歧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解决：我们加</a:t>
            </a:r>
            <a:r>
              <a:rPr lang="en-US" altLang="zh-CN"/>
              <a:t> if </a:t>
            </a:r>
            <a:r>
              <a:rPr lang="zh-CN" altLang="en-US"/>
              <a:t>的初衷是为了节省不必要的运算用的，然而对于</a:t>
            </a:r>
            <a:r>
              <a:rPr lang="en-US" altLang="zh-CN"/>
              <a:t> j &lt; 32 </a:t>
            </a:r>
            <a:r>
              <a:rPr lang="zh-CN" altLang="en-US"/>
              <a:t>以下那几个并没有节省运算（因为分支是按</a:t>
            </a:r>
            <a:r>
              <a:rPr lang="en-US" altLang="zh-CN"/>
              <a:t> 32 </a:t>
            </a:r>
            <a:r>
              <a:rPr lang="zh-CN" altLang="en-US"/>
              <a:t>个线程一组的），反而增加了分歧需要避免副作用的开销。因此可以把</a:t>
            </a:r>
            <a:r>
              <a:rPr lang="en-US" altLang="zh-CN"/>
              <a:t> j &lt; 32 </a:t>
            </a:r>
            <a:r>
              <a:rPr lang="zh-CN" altLang="en-US"/>
              <a:t>以下的那几个赋值合并为一个，这样反而快。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5739130"/>
            <a:ext cx="2447925" cy="4381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485" y="-635"/>
            <a:ext cx="57715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使用网格跨步循环一次读取多个</a:t>
            </a:r>
            <a:r>
              <a:rPr lang="en-US" altLang="zh-CN"/>
              <a:t> arr 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080" y="1248410"/>
            <a:ext cx="6239510" cy="4351655"/>
          </a:xfrm>
        </p:spPr>
        <p:txBody>
          <a:bodyPr/>
          <a:p>
            <a:r>
              <a:rPr lang="zh-CN" altLang="en-US"/>
              <a:t>可见共享内存中做求和开销还是有点大，之后那么多次共享内存的访问，前面却只有一次全局内存</a:t>
            </a:r>
            <a:r>
              <a:rPr lang="en-US" altLang="zh-CN"/>
              <a:t> arr </a:t>
            </a:r>
            <a:r>
              <a:rPr lang="zh-CN" altLang="en-US"/>
              <a:t>的访问，是不是太少了。</a:t>
            </a:r>
            <a:endParaRPr lang="zh-CN" altLang="en-US"/>
          </a:p>
          <a:p>
            <a:r>
              <a:rPr lang="zh-CN" altLang="en-US"/>
              <a:t>因此可以通过网格跨步循环增加每个线程访问</a:t>
            </a:r>
            <a:r>
              <a:rPr lang="en-US" altLang="zh-CN"/>
              <a:t> arr </a:t>
            </a:r>
            <a:r>
              <a:rPr lang="zh-CN" altLang="en-US"/>
              <a:t>的次数，从而超过共享内存部分的时间。</a:t>
            </a:r>
            <a:endParaRPr lang="zh-CN" altLang="en-US"/>
          </a:p>
          <a:p>
            <a:r>
              <a:rPr lang="zh-CN" altLang="en-US"/>
              <a:t>当然也别忘了在</a:t>
            </a:r>
            <a:r>
              <a:rPr lang="en-US" altLang="zh-CN"/>
              <a:t> main </a:t>
            </a:r>
            <a:r>
              <a:rPr lang="zh-CN" altLang="en-US"/>
              <a:t>中增加</a:t>
            </a:r>
            <a:r>
              <a:rPr lang="en-US" altLang="zh-CN"/>
              <a:t> gridDim </a:t>
            </a:r>
            <a:r>
              <a:rPr lang="zh-CN" altLang="en-US"/>
              <a:t>的大小。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4840" y="-9525"/>
            <a:ext cx="5217160" cy="686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4695825"/>
            <a:ext cx="6429375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15" y="4314825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通过模板函数包装一下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04430" y="-1905"/>
            <a:ext cx="4687570" cy="6859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0" y="751840"/>
            <a:ext cx="2419350" cy="4286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80465"/>
            <a:ext cx="7505065" cy="56775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720850" y="106680"/>
            <a:ext cx="504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使用板块局部数组（共享内存）来加速数组求和</a:t>
            </a:r>
            <a:endParaRPr lang="zh-CN" altLang="en-US"/>
          </a:p>
          <a:p>
            <a:r>
              <a:rPr lang="zh-CN" altLang="en-US"/>
              <a:t>这就是胡渊鸣所说的</a:t>
            </a:r>
            <a:r>
              <a:rPr lang="en-US" altLang="zh-CN"/>
              <a:t> BLS</a:t>
            </a:r>
            <a:r>
              <a:rPr lang="zh-CN" altLang="en-US"/>
              <a:t>（</a:t>
            </a:r>
            <a:r>
              <a:rPr lang="en-US" altLang="zh-CN"/>
              <a:t>block-local storage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进一步，当数组非常大，缩减后的数组可以继续递归地用</a:t>
            </a:r>
            <a:r>
              <a:rPr lang="en-US" altLang="zh-CN"/>
              <a:t> GPU </a:t>
            </a:r>
            <a:r>
              <a:rPr lang="zh-CN" altLang="en-US"/>
              <a:t>求和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22965" cy="4351655"/>
          </a:xfrm>
        </p:spPr>
        <p:txBody>
          <a:bodyPr/>
          <a:p>
            <a:r>
              <a:rPr lang="zh-CN" altLang="en-US"/>
              <a:t>这是第六课说过的方法。递归地缩并，时间复杂度是</a:t>
            </a:r>
            <a:r>
              <a:rPr lang="en-US" altLang="zh-CN"/>
              <a:t> O(logn)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同样是缩并到一定小的程度开始就切断</a:t>
            </a:r>
            <a:r>
              <a:rPr lang="en-US" altLang="zh-CN"/>
              <a:t>(cutoff)</a:t>
            </a:r>
            <a:r>
              <a:rPr lang="zh-CN" altLang="en-US"/>
              <a:t>，开始用</a:t>
            </a:r>
            <a:r>
              <a:rPr lang="en-US" altLang="zh-CN"/>
              <a:t> CPU </a:t>
            </a:r>
            <a:r>
              <a:rPr lang="zh-CN" altLang="en-US"/>
              <a:t>串行求和。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13660" y="3234055"/>
            <a:ext cx="7461885" cy="26784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36825" y="648970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https://developer.download.nvidia.cn/assets/cuda/files/reduction.pdf</a:t>
            </a:r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编译器真智能！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77950"/>
            <a:ext cx="5181600" cy="475361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刚刚说到虽然用了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按理说是非常低效的，然而却没有低效，这是因为</a:t>
            </a:r>
            <a:r>
              <a:rPr lang="zh-CN">
                <a:sym typeface="+mn-ea"/>
              </a:rPr>
              <a:t>编译器自动优化成刚刚用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的数组求和了！可以看到他优化后的效率和我们的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相仿，甚至还要快一些！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结论：刚刚我们深入研究了如何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做数组求和，只是出于学习原理的目的。实际做求和时，直接写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即可。反正编译器会自动帮我们优化成</a:t>
            </a:r>
            <a:r>
              <a:rPr lang="en-US" altLang="zh-CN">
                <a:sym typeface="+mn-ea"/>
              </a:rPr>
              <a:t> BLS</a:t>
            </a:r>
            <a:r>
              <a:rPr lang="zh-CN" altLang="en-US">
                <a:sym typeface="+mn-ea"/>
              </a:rPr>
              <a:t>，而且他优化得比我们手写的更好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</a:t>
            </a:r>
            <a:r>
              <a:rPr lang="en-US" altLang="zh-CN">
                <a:sym typeface="+mn-ea"/>
              </a:rPr>
              <a:t> atomicMax </a:t>
            </a:r>
            <a:r>
              <a:rPr lang="zh-CN" altLang="en-US">
                <a:sym typeface="+mn-ea"/>
              </a:rPr>
              <a:t>求数组最大值，也同理。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10" y="613156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06285" y="2966085"/>
            <a:ext cx="2580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-7620"/>
            <a:ext cx="1941195" cy="145796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怪事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13600" cy="4351655"/>
          </a:xfrm>
        </p:spPr>
        <p:txBody>
          <a:bodyPr/>
          <a:p>
            <a:r>
              <a:rPr lang="zh-CN" altLang="en-US"/>
              <a:t>不过看了一下生成的</a:t>
            </a:r>
            <a:r>
              <a:rPr lang="en-US" altLang="zh-CN"/>
              <a:t> PTX </a:t>
            </a:r>
            <a:r>
              <a:rPr lang="zh-CN" altLang="en-US"/>
              <a:t>汇编，好像也没有优化掉的样子？难道是</a:t>
            </a:r>
            <a:r>
              <a:rPr lang="en-US" altLang="zh-CN"/>
              <a:t> CUBIN </a:t>
            </a:r>
            <a:r>
              <a:rPr lang="zh-CN" altLang="en-US"/>
              <a:t>那一阶段做的？还是驱动做的？还在向王鑫磊求教中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699500" y="-23495"/>
            <a:ext cx="3492500" cy="688149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137650" y="6486525"/>
            <a:ext cx="23475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章：共享内存进阶</a:t>
            </a:r>
            <a:endParaRPr lang="en-US"/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1245" y="1825625"/>
            <a:ext cx="71272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3780" y="1825625"/>
            <a:ext cx="72021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全局内存：在</a:t>
            </a:r>
            <a:r>
              <a:rPr lang="en-US" altLang="zh-CN"/>
              <a:t> main() </a:t>
            </a:r>
            <a:r>
              <a:rPr lang="zh-CN" altLang="en-US"/>
              <a:t>中通过</a:t>
            </a:r>
            <a:r>
              <a:rPr lang="en-US" altLang="zh-CN"/>
              <a:t> cudaMalloc </a:t>
            </a:r>
            <a:r>
              <a:rPr lang="zh-CN" altLang="en-US"/>
              <a:t>分配的内存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8735" y="1825625"/>
            <a:ext cx="91928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共享内存：每个</a:t>
            </a:r>
            <a:r>
              <a:rPr lang="zh-CN"/>
              <a:t>板块都有一个，通过</a:t>
            </a:r>
            <a:r>
              <a:rPr lang="en-US" altLang="zh-CN"/>
              <a:t> __shared__ </a:t>
            </a:r>
            <a:r>
              <a:rPr lang="zh-CN" altLang="en-US"/>
              <a:t>声明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4945" y="1825625"/>
            <a:ext cx="88804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寄存器：存储着每个线程的局部变量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0480" y="1825625"/>
            <a:ext cx="92094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板块中线程数量过多：寄存器打翻（</a:t>
            </a:r>
            <a:r>
              <a:rPr lang="en-US" altLang="zh-CN"/>
              <a:t>register spill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线程的寄存器，实际上也是一块比较小而块的内存，称之为寄存器仓库（</a:t>
            </a:r>
            <a:r>
              <a:rPr lang="en-US" altLang="zh-CN"/>
              <a:t>register file</a:t>
            </a:r>
            <a:r>
              <a:rPr lang="zh-CN" altLang="en-US"/>
              <a:t>）。板块内的所有的线程共用一个寄存器</a:t>
            </a:r>
            <a:r>
              <a:rPr lang="zh-CN" altLang="en-US">
                <a:sym typeface="+mn-ea"/>
              </a:rPr>
              <a:t>仓库。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）过多时，就会导致每个线程能够分配到的寄存器数量急剧缩小。而如果你的程序恰好用到了非常多的寄存器，那就没办法全部装在高效的寄存器仓库里，而是要把一部分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打翻”到一级缓存中，这时对这些寄存器读写的速度就和</a:t>
            </a:r>
            <a:r>
              <a:rPr lang="zh-CN" altLang="en-US">
                <a:sym typeface="+mn-ea"/>
              </a:rPr>
              <a:t>一级缓存</a:t>
            </a:r>
            <a:r>
              <a:rPr lang="zh-CN" altLang="en-US">
                <a:sym typeface="+mn-ea"/>
              </a:rPr>
              <a:t>一样，相对而言低效了。若一级缓存还装不下，那会打翻到所有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共用的二级缓存。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此外，如果在线程局部分配一个数组，并通过动态下标访问（例如遍历</a:t>
            </a:r>
            <a:r>
              <a:rPr lang="en-US" altLang="zh-CN">
                <a:sym typeface="+mn-ea"/>
              </a:rPr>
              <a:t> BVH </a:t>
            </a:r>
            <a:r>
              <a:rPr lang="zh-CN" altLang="en-US">
                <a:sym typeface="+mn-ea"/>
              </a:rPr>
              <a:t>时用到的模拟栈），那无论如何都是会打翻到一级缓存的，因为寄存器不能动态寻址。</a:t>
            </a:r>
            <a:endParaRPr lang="zh-CN" altLang="en-US">
              <a:sym typeface="+mn-ea"/>
            </a:endParaRPr>
          </a:p>
          <a:p>
            <a:r>
              <a:rPr lang="zh-CN" altLang="en-US"/>
              <a:t>对于</a:t>
            </a:r>
            <a:r>
              <a:rPr lang="en-US" altLang="zh-CN"/>
              <a:t> Fermi </a:t>
            </a:r>
            <a:r>
              <a:rPr lang="zh-CN" altLang="en-US"/>
              <a:t>架构来说，每个线程</a:t>
            </a:r>
            <a:r>
              <a:rPr lang="zh-CN" altLang="en-US"/>
              <a:t>最多可以有</a:t>
            </a:r>
            <a:r>
              <a:rPr lang="en-US" altLang="zh-CN"/>
              <a:t> 63 </a:t>
            </a:r>
            <a:r>
              <a:rPr lang="zh-CN" altLang="en-US"/>
              <a:t>个寄存器（每个有</a:t>
            </a:r>
            <a:r>
              <a:rPr lang="en-US" altLang="zh-CN"/>
              <a:t> 4 </a:t>
            </a:r>
            <a:r>
              <a:rPr lang="zh-CN" altLang="en-US"/>
              <a:t>字节）。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701165" y="6489700"/>
            <a:ext cx="9326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https://developer.download.nvidia.cn/CUDA/training/register_spilling.pdf</a:t>
            </a:r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板块中的线程数量过少：延迟隐藏（</a:t>
            </a:r>
            <a:r>
              <a:rPr lang="en-US" altLang="zh-CN"/>
              <a:t>latency hiding</a:t>
            </a:r>
            <a:r>
              <a:rPr lang="zh-CN" altLang="en-US"/>
              <a:t>）失效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我们说过，每个</a:t>
            </a:r>
            <a:r>
              <a:rPr lang="en-US" altLang="zh-CN"/>
              <a:t> SM </a:t>
            </a:r>
            <a:r>
              <a:rPr lang="zh-CN" altLang="en-US"/>
              <a:t>一次只能执行板块中的一个线程组（</a:t>
            </a:r>
            <a:r>
              <a:rPr lang="en-US" altLang="zh-CN"/>
              <a:t>warp</a:t>
            </a:r>
            <a:r>
              <a:rPr lang="zh-CN" altLang="en-US"/>
              <a:t>），也就是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个线程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而当线程组陷入内存等待时，可以切换到另一个线程，继续计算，这样一个</a:t>
            </a:r>
            <a:r>
              <a:rPr lang="en-US" altLang="zh-CN"/>
              <a:t> warp </a:t>
            </a:r>
            <a:r>
              <a:rPr lang="zh-CN" altLang="en-US"/>
              <a:t>的内存延迟就被另一个</a:t>
            </a:r>
            <a:r>
              <a:rPr lang="en-US" altLang="zh-CN"/>
              <a:t> warp </a:t>
            </a:r>
            <a:r>
              <a:rPr lang="zh-CN" altLang="en-US"/>
              <a:t>的计算延迟给隐藏起来了。因此，如果线程数量太少的话，就无法通过在多个</a:t>
            </a:r>
            <a:r>
              <a:rPr lang="en-US" altLang="zh-CN"/>
              <a:t> warp </a:t>
            </a:r>
            <a:r>
              <a:rPr lang="zh-CN" altLang="en-US"/>
              <a:t>之间调度来隐藏内存等待的延迟，从而低效。</a:t>
            </a:r>
            <a:endParaRPr lang="zh-CN" altLang="en-US"/>
          </a:p>
          <a:p>
            <a:r>
              <a:rPr lang="zh-CN" altLang="en-US"/>
              <a:t>此外，最好让</a:t>
            </a:r>
            <a:r>
              <a:rPr lang="zh-CN" altLang="en-US">
                <a:sym typeface="+mn-ea"/>
              </a:rPr>
              <a:t>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）为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的整数倍，否则假如是</a:t>
            </a:r>
            <a:r>
              <a:rPr lang="en-US" altLang="zh-CN">
                <a:sym typeface="+mn-ea"/>
              </a:rPr>
              <a:t> 33 </a:t>
            </a:r>
            <a:r>
              <a:rPr lang="zh-CN" altLang="en-US">
                <a:sym typeface="+mn-ea"/>
              </a:rPr>
              <a:t>个线程的话，那还是需要启动两个</a:t>
            </a:r>
            <a:r>
              <a:rPr lang="en-US" altLang="zh-CN">
                <a:sym typeface="+mn-ea"/>
              </a:rPr>
              <a:t> warp</a:t>
            </a:r>
            <a:r>
              <a:rPr lang="zh-CN" altLang="en-US">
                <a:sym typeface="+mn-ea"/>
              </a:rPr>
              <a:t>，其中第二个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只有一个线程是有效的，非常浪费。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结论：对于使用寄存器较少、访存为主的核函数（例如矢量加法），使用大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为宜。反之（例如光线追踪）使用小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，但也不宜太小。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905" y="13970"/>
            <a:ext cx="5967095" cy="6844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为什么需要多维？直接手动求模运算获取</a:t>
            </a:r>
            <a:r>
              <a:rPr lang="en-US" altLang="zh-CN"/>
              <a:t> x</a:t>
            </a:r>
            <a:r>
              <a:rPr lang="zh-CN" altLang="en-US"/>
              <a:t>，</a:t>
            </a:r>
            <a:r>
              <a:rPr lang="en-US" altLang="zh-CN"/>
              <a:t>y </a:t>
            </a:r>
            <a:r>
              <a:rPr lang="zh-CN" altLang="en-US"/>
              <a:t>坐标不行吗？看右边这个例子。</a:t>
            </a:r>
            <a:endParaRPr lang="zh-CN" altLang="en-US"/>
          </a:p>
          <a:p>
            <a:r>
              <a:rPr lang="zh-CN" altLang="en-US"/>
              <a:t>回顾一下：我们</a:t>
            </a:r>
            <a:r>
              <a:rPr lang="zh-CN" altLang="en-US">
                <a:sym typeface="+mn-ea"/>
              </a:rPr>
              <a:t>第七课讲过，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上</a:t>
            </a:r>
            <a:r>
              <a:rPr lang="zh-CN" altLang="en-US">
                <a:sym typeface="+mn-ea"/>
              </a:rPr>
              <a:t>的并行</a:t>
            </a:r>
            <a:r>
              <a:rPr lang="en-US" altLang="zh-CN">
                <a:sym typeface="+mn-ea"/>
              </a:rPr>
              <a:t> for</a:t>
            </a:r>
            <a:r>
              <a:rPr lang="zh-CN" altLang="en-US">
                <a:sym typeface="+mn-ea"/>
              </a:rPr>
              <a:t>，通常</a:t>
            </a:r>
            <a:r>
              <a:rPr lang="zh-CN" altLang="en-US">
                <a:sym typeface="+mn-ea"/>
              </a:rPr>
              <a:t>会做循环分块提升缓存局域性。但是如果我们是传统的两层的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循环就低效了，对于矩阵转置这种需要</a:t>
            </a:r>
            <a:r>
              <a:rPr lang="en-US" altLang="zh-CN">
                <a:sym typeface="+mn-ea"/>
              </a:rPr>
              <a:t> y </a:t>
            </a:r>
            <a:r>
              <a:rPr lang="zh-CN" altLang="en-US">
                <a:sym typeface="+mn-ea"/>
              </a:rPr>
              <a:t>方向非连续访问而言，循环分块会带来很大提升。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所以该怎么做才能让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也循环分块呢？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第七课（访存优化）的录播可以看这里：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BV1gu41117bW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69150" y="594995"/>
            <a:ext cx="1369695" cy="36639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6034405"/>
            <a:ext cx="316230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很简单，只需要使用二维的</a:t>
            </a:r>
            <a:r>
              <a:rPr lang="en-US" altLang="zh-CN"/>
              <a:t> blockDim </a:t>
            </a:r>
            <a:r>
              <a:rPr lang="zh-CN" altLang="en-US"/>
              <a:t>和</a:t>
            </a:r>
            <a:r>
              <a:rPr lang="en-US" altLang="zh-CN"/>
              <a:t> gridDim</a:t>
            </a:r>
            <a:r>
              <a:rPr lang="zh-CN" altLang="en-US"/>
              <a:t>，然后在核函数里分别计算</a:t>
            </a:r>
            <a:r>
              <a:rPr lang="en-US" altLang="zh-CN"/>
              <a:t> x </a:t>
            </a:r>
            <a:r>
              <a:rPr lang="zh-CN" altLang="en-US"/>
              <a:t>和</a:t>
            </a:r>
            <a:r>
              <a:rPr lang="en-US" altLang="zh-CN"/>
              <a:t> y </a:t>
            </a:r>
            <a:r>
              <a:rPr lang="zh-CN" altLang="en-US"/>
              <a:t>的扁平化线程编号就行了！他会自动变成</a:t>
            </a:r>
            <a:r>
              <a:rPr lang="en-US" altLang="zh-CN"/>
              <a:t> </a:t>
            </a:r>
            <a:r>
              <a:rPr lang="zh-CN" altLang="en-US"/>
              <a:t>循环分块一样的效果，有利于缓存局域性。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没有用多维的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blockDim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，他统一用一维的网格跨步循环来扁平化高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维循环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，这就是为什么我们用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处理二维、三维数据的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stencil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时会比较低效。因为他们根本就不考虑循环分块的！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15875"/>
            <a:ext cx="6210935" cy="687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5" y="6309360"/>
            <a:ext cx="3095625" cy="4476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964680" y="361950"/>
            <a:ext cx="3295015" cy="43688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胡渊鸣的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编程语言：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github.com/taichi-dev/taichi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使用共享内存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0170"/>
            <a:ext cx="11071860" cy="4351655"/>
          </a:xfrm>
        </p:spPr>
        <p:txBody>
          <a:bodyPr>
            <a:normAutofit lnSpcReduction="10000"/>
          </a:bodyPr>
          <a:p>
            <a:r>
              <a:rPr lang="zh-CN" altLang="en-US"/>
              <a:t>刚刚那样的话对</a:t>
            </a:r>
            <a:r>
              <a:rPr lang="en-US" altLang="zh-CN"/>
              <a:t> in </a:t>
            </a:r>
            <a:r>
              <a:rPr lang="zh-CN" altLang="en-US"/>
              <a:t>的读取是存在跨步的，而</a:t>
            </a:r>
            <a:r>
              <a:rPr lang="en-US" altLang="zh-CN"/>
              <a:t> GPU </a:t>
            </a:r>
            <a:r>
              <a:rPr lang="zh-CN" altLang="en-US"/>
              <a:t>喜欢连续的顺序读取，这样跨步就不高效了。</a:t>
            </a:r>
            <a:endParaRPr lang="zh-CN" altLang="en-US"/>
          </a:p>
          <a:p>
            <a:r>
              <a:rPr lang="zh-CN" altLang="en-US"/>
              <a:t>但是因为我们的目的是做矩阵转置，无论是</a:t>
            </a:r>
            <a:r>
              <a:rPr lang="en-US" altLang="zh-CN"/>
              <a:t> in </a:t>
            </a:r>
            <a:r>
              <a:rPr lang="zh-CN" altLang="en-US"/>
              <a:t>还是</a:t>
            </a:r>
            <a:r>
              <a:rPr lang="en-US" altLang="zh-CN"/>
              <a:t> out </a:t>
            </a:r>
            <a:r>
              <a:rPr lang="zh-CN" altLang="en-US"/>
              <a:t>必然有一个是需要跨步的，怎么办？</a:t>
            </a:r>
            <a:endParaRPr lang="zh-CN" altLang="en-US"/>
          </a:p>
          <a:p>
            <a:r>
              <a:rPr lang="zh-CN" altLang="en-US"/>
              <a:t>因此可以先通过把</a:t>
            </a:r>
            <a:r>
              <a:rPr lang="en-US" altLang="zh-CN"/>
              <a:t> in </a:t>
            </a:r>
            <a:r>
              <a:rPr lang="zh-CN" altLang="en-US"/>
              <a:t>分块，按块跨步地读，而块内部则仍是连续地读</a:t>
            </a:r>
            <a:r>
              <a:rPr lang="en-US" altLang="zh-CN"/>
              <a:t>——</a:t>
            </a:r>
            <a:r>
              <a:rPr lang="zh-CN" altLang="en-US"/>
              <a:t>从低效全局的内存读到高效的共享内存中，然后在共享内存中跨步地读，连续地写到</a:t>
            </a:r>
            <a:r>
              <a:rPr lang="en-US" altLang="zh-CN"/>
              <a:t> out </a:t>
            </a:r>
            <a:r>
              <a:rPr lang="zh-CN" altLang="en-US"/>
              <a:t>指向的低效的全局内存中。</a:t>
            </a:r>
            <a:endParaRPr lang="zh-CN" altLang="en-US"/>
          </a:p>
          <a:p>
            <a:r>
              <a:rPr lang="zh-CN" altLang="en-US"/>
              <a:t>这样跨步的开销就开在高效的共享内存上，而不是低效的全局内存上，因此会变快。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70760" y="3925570"/>
            <a:ext cx="7650480" cy="293243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703195" y="5391785"/>
            <a:ext cx="4231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20" y="664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共享内存：什么是区块（</a:t>
            </a:r>
            <a:r>
              <a:rPr lang="en-US" altLang="zh-CN"/>
              <a:t>bank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68400"/>
            <a:ext cx="1110742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的共享内存，实际上是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块内存条通过并联组成的（有点类似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的双通道内存条）。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都可以独立地访问，他们每个时钟周期都可以读取一个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然后，他们把地址空间分为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分，第</a:t>
            </a:r>
            <a:r>
              <a:rPr lang="en-US" altLang="zh-CN">
                <a:sym typeface="+mn-ea"/>
              </a:rPr>
              <a:t> i </a:t>
            </a:r>
            <a:r>
              <a:rPr lang="zh-CN" altLang="en-US">
                <a:sym typeface="+mn-ea"/>
              </a:rPr>
              <a:t>根内存条，负责</a:t>
            </a:r>
            <a:r>
              <a:rPr lang="en-US" altLang="zh-CN">
                <a:sym typeface="+mn-ea"/>
              </a:rPr>
              <a:t> addr % 32 == i </a:t>
            </a:r>
            <a:r>
              <a:rPr lang="zh-CN" altLang="en-US">
                <a:sym typeface="+mn-ea"/>
              </a:rPr>
              <a:t>的那几个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的存储。这样交错存储，可以保证随机访问时，访存能够尽量分摊到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个区块，这样速度就提升了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比如：</a:t>
            </a:r>
            <a:r>
              <a:rPr lang="en-US" altLang="zh-CN">
                <a:sym typeface="+mn-ea"/>
              </a:rPr>
              <a:t>__shared__ int arr[1024];</a:t>
            </a:r>
            <a:endParaRPr lang="en-US" altLang="zh-CN"/>
          </a:p>
          <a:p>
            <a:r>
              <a:rPr lang="zh-CN" altLang="en-US">
                <a:sym typeface="+mn-ea"/>
              </a:rPr>
              <a:t>那么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是存储在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arr[1]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1……arr[32] </a:t>
            </a:r>
            <a:r>
              <a:rPr lang="zh-CN" altLang="en-US">
                <a:sym typeface="+mn-ea"/>
              </a:rPr>
              <a:t>又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arr[33] </a:t>
            </a:r>
            <a:r>
              <a:rPr lang="zh-CN" altLang="en-US">
                <a:sym typeface="+mn-ea"/>
              </a:rPr>
              <a:t>又是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75180" y="4150995"/>
            <a:ext cx="8277225" cy="270700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26300" cy="4351655"/>
          </a:xfrm>
        </p:spPr>
        <p:txBody>
          <a:bodyPr/>
          <a:p>
            <a:r>
              <a:rPr lang="zh-CN" altLang="en-US"/>
              <a:t>然而这种设计有一个问题，那就是如果多个线程同时访问到了同一个</a:t>
            </a:r>
            <a:r>
              <a:rPr lang="en-US" altLang="zh-CN"/>
              <a:t> bank </a:t>
            </a:r>
            <a:r>
              <a:rPr lang="zh-CN" altLang="en-US"/>
              <a:t>的话，就需要排队。比如右图，线程</a:t>
            </a:r>
            <a:r>
              <a:rPr lang="en-US" altLang="zh-CN"/>
              <a:t>0-3</a:t>
            </a:r>
            <a:r>
              <a:rPr lang="zh-CN" altLang="en-US"/>
              <a:t>同时访问了</a:t>
            </a:r>
            <a:r>
              <a:rPr lang="en-US" altLang="zh-CN"/>
              <a:t> bank 0</a:t>
            </a:r>
            <a:r>
              <a:rPr lang="zh-CN" altLang="en-US"/>
              <a:t>，但是同一个</a:t>
            </a:r>
            <a:r>
              <a:rPr lang="en-US" altLang="zh-CN"/>
              <a:t> bank </a:t>
            </a:r>
            <a:r>
              <a:rPr lang="zh-CN" altLang="en-US"/>
              <a:t>是需要排队，也就是串行访问的，所以线程</a:t>
            </a:r>
            <a:r>
              <a:rPr lang="en-US" altLang="zh-CN"/>
              <a:t>0-3</a:t>
            </a:r>
            <a:r>
              <a:rPr lang="zh-CN" altLang="en-US"/>
              <a:t>实际上没有真正并行起来，慢了</a:t>
            </a:r>
            <a:r>
              <a:rPr lang="en-US" altLang="zh-CN"/>
              <a:t>4</a:t>
            </a:r>
            <a:r>
              <a:rPr lang="zh-CN" altLang="en-US"/>
              <a:t>倍！</a:t>
            </a:r>
            <a:endParaRPr lang="zh-CN" altLang="en-US"/>
          </a:p>
          <a:p>
            <a:r>
              <a:rPr lang="zh-CN" altLang="en-US"/>
              <a:t>那可能你觉得好像没什么问题，反正一般不会让两个线程访问</a:t>
            </a:r>
            <a:r>
              <a:rPr lang="en-US" altLang="zh-CN"/>
              <a:t> __shared__ </a:t>
            </a:r>
            <a:r>
              <a:rPr lang="zh-CN" altLang="en-US"/>
              <a:t>数组的同一个元素嘛！但是别忘了，刚刚说了</a:t>
            </a:r>
            <a:r>
              <a:rPr lang="en-US" altLang="zh-CN"/>
              <a:t> bank </a:t>
            </a:r>
            <a:r>
              <a:rPr lang="zh-CN" altLang="en-US"/>
              <a:t>是按照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addr % 32 </a:t>
            </a:r>
            <a:r>
              <a:rPr lang="zh-CN" altLang="en-US">
                <a:sym typeface="+mn-ea"/>
              </a:rPr>
              <a:t>来划分的，也就是说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是同属于</a:t>
            </a:r>
            <a:r>
              <a:rPr lang="en-US" altLang="zh-CN">
                <a:sym typeface="+mn-ea"/>
              </a:rPr>
              <a:t> bank 0 </a:t>
            </a:r>
            <a:r>
              <a:rPr lang="zh-CN" altLang="en-US">
                <a:sym typeface="+mn-ea"/>
              </a:rPr>
              <a:t>的，如果两个线程同时访问了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就会出现</a:t>
            </a:r>
            <a:r>
              <a:rPr lang="en-US" altLang="zh-CN">
                <a:sym typeface="+mn-ea"/>
              </a:rPr>
              <a:t> bank conflict </a:t>
            </a:r>
            <a:r>
              <a:rPr lang="zh-CN" altLang="en-US">
                <a:sym typeface="+mn-ea"/>
              </a:rPr>
              <a:t>导致必须排队影响性能！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554720" y="3638550"/>
            <a:ext cx="3209925" cy="32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368300"/>
            <a:ext cx="3486150" cy="30194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717280" y="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没有冲突，</a:t>
            </a:r>
            <a:r>
              <a:rPr lang="zh-CN" altLang="en-US"/>
              <a:t>并行访问</a:t>
            </a:r>
            <a:r>
              <a:rPr lang="en-US" altLang="zh-CN"/>
              <a:t>↓</a:t>
            </a:r>
            <a:endParaRPr lang="en-US" altLang="zh-CN"/>
          </a:p>
        </p:txBody>
      </p:sp>
      <p:sp>
        <p:nvSpPr>
          <p:cNvPr id="11" name="Text Box 10"/>
          <p:cNvSpPr txBox="1"/>
          <p:nvPr/>
        </p:nvSpPr>
        <p:spPr>
          <a:xfrm>
            <a:off x="8667750" y="327025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出现冲突，</a:t>
            </a:r>
            <a:r>
              <a:rPr lang="zh-CN" altLang="en-US"/>
              <a:t>串行访问</a:t>
            </a:r>
            <a:r>
              <a:rPr lang="en-US" altLang="zh-CN"/>
              <a:t>↓</a:t>
            </a:r>
            <a:endParaRPr lang="en-US" altLang="zh-CN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回到矩阵转置的案例：如何解决区块冲突？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" y="1825625"/>
            <a:ext cx="12142470" cy="4351655"/>
          </a:xfrm>
        </p:spPr>
        <p:txBody>
          <a:bodyPr/>
          <a:p>
            <a:r>
              <a:rPr lang="zh-CN" altLang="en-US"/>
              <a:t>而刚刚那个矩阵转置的例子，</a:t>
            </a:r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blockSize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32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可以看到第一个对</a:t>
            </a:r>
            <a:r>
              <a:rPr lang="en-US" altLang="zh-CN"/>
              <a:t> tmp </a:t>
            </a:r>
            <a:r>
              <a:rPr lang="zh-CN" altLang="en-US"/>
              <a:t>的访问是没冲突的。</a:t>
            </a:r>
            <a:endParaRPr lang="zh-CN" altLang="en-US"/>
          </a:p>
          <a:p>
            <a:r>
              <a:rPr lang="zh-CN" altLang="en-US"/>
              <a:t>而分析一下第二个对</a:t>
            </a:r>
            <a:r>
              <a:rPr lang="en-US" altLang="zh-CN"/>
              <a:t> tmp </a:t>
            </a:r>
            <a:r>
              <a:rPr lang="zh-CN" altLang="en-US"/>
              <a:t>的访问：</a:t>
            </a:r>
            <a:r>
              <a:rPr lang="en-US" altLang="zh-CN"/>
              <a:t>threadIdx=(0,0)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tmp[0]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tmp[32]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tmp[64]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0……</a:t>
            </a:r>
            <a:r>
              <a:rPr lang="zh-CN" altLang="en-US">
                <a:sym typeface="+mn-ea"/>
              </a:rPr>
              <a:t>也就是说，同一个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的所有线程都在访问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！这导致读取无法并行，必须串行排队，从而（单看共享内存的效率）会变慢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（不过据说最新架构中好像把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bank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数降低到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个，也就是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half-warp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了）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44215" y="4265930"/>
            <a:ext cx="6761480" cy="259207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299710" y="6619240"/>
            <a:ext cx="39846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1299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934970" y="4308475"/>
            <a:ext cx="6773545" cy="2549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故意把二维数组的跨步从</a:t>
            </a:r>
            <a:r>
              <a:rPr lang="en-US" altLang="zh-CN"/>
              <a:t> 32 </a:t>
            </a:r>
            <a:r>
              <a:rPr lang="zh-CN" altLang="en-US"/>
              <a:t>调为</a:t>
            </a:r>
            <a:r>
              <a:rPr lang="en-US" altLang="zh-CN"/>
              <a:t> 33</a:t>
            </a:r>
            <a:r>
              <a:rPr lang="zh-CN" altLang="en-US"/>
              <a:t>：解决区块冲突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790" y="1825625"/>
            <a:ext cx="11643360" cy="4351655"/>
          </a:xfrm>
        </p:spPr>
        <p:txBody>
          <a:bodyPr/>
          <a:p>
            <a:r>
              <a:rPr lang="zh-CN" altLang="en-US">
                <a:sym typeface="+mn-ea"/>
              </a:rPr>
              <a:t>解决方法就是，把</a:t>
            </a:r>
            <a:r>
              <a:rPr lang="en-US" altLang="zh-CN">
                <a:sym typeface="+mn-ea"/>
              </a:rPr>
              <a:t> tmp </a:t>
            </a:r>
            <a:r>
              <a:rPr lang="zh-CN" altLang="en-US">
                <a:sym typeface="+mn-ea"/>
              </a:rPr>
              <a:t>这个二维数组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32x32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33x32</a:t>
            </a:r>
            <a:r>
              <a:rPr lang="zh-CN" altLang="en-US">
                <a:sym typeface="+mn-ea"/>
              </a:rPr>
              <a:t>。通常我们总以为把数组大小对齐到二的幂次是好事，但对共享内存对齐地划分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这种独特的特性来说，有时故意不对齐反而是好事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arr[33]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arr[66]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2</a:t>
            </a:r>
            <a:r>
              <a:rPr lang="en-US" altLang="zh-CN">
                <a:sym typeface="+mn-ea"/>
              </a:rPr>
              <a:t>……</a:t>
            </a:r>
            <a:r>
              <a:rPr lang="zh-CN" altLang="en-US">
                <a:sym typeface="+mn-ea"/>
              </a:rPr>
              <a:t>正好变成了一个线程访问一个</a:t>
            </a:r>
            <a:r>
              <a:rPr lang="en-US" altLang="zh-CN">
                <a:sym typeface="+mn-ea"/>
              </a:rPr>
              <a:t> bank</a:t>
            </a:r>
            <a:r>
              <a:rPr lang="zh-CN" altLang="en-US">
                <a:sym typeface="+mn-ea"/>
              </a:rPr>
              <a:t>，没有冲突，不需要排队，从而可以并行访问！</a:t>
            </a:r>
            <a:endParaRPr lang="zh-CN" altLang="en-US">
              <a:sym typeface="+mn-e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017770" y="6640195"/>
            <a:ext cx="4400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20" y="1274445"/>
            <a:ext cx="30861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9310" y="1825625"/>
            <a:ext cx="101511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优化手法总结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10" y="1811655"/>
            <a:ext cx="11489690" cy="4351655"/>
          </a:xfrm>
        </p:spPr>
        <p:txBody>
          <a:bodyPr/>
          <a:p>
            <a:r>
              <a:rPr lang="zh-CN" altLang="en-US"/>
              <a:t>线程组分歧（</a:t>
            </a:r>
            <a:r>
              <a:rPr lang="en-US" altLang="zh-CN"/>
              <a:t>wrap divergence</a:t>
            </a:r>
            <a:r>
              <a:rPr lang="zh-CN" altLang="en-US"/>
              <a:t>）：尽量保证</a:t>
            </a:r>
            <a:r>
              <a:rPr lang="en-US" altLang="zh-CN"/>
              <a:t> 32 </a:t>
            </a:r>
            <a:r>
              <a:rPr lang="zh-CN" altLang="en-US"/>
              <a:t>个线程都进同样的分支，否则两个分支都会执行。</a:t>
            </a:r>
            <a:endParaRPr lang="zh-CN" altLang="en-US"/>
          </a:p>
          <a:p>
            <a:r>
              <a:rPr lang="zh-CN" altLang="en-US"/>
              <a:t>延迟隐藏（</a:t>
            </a:r>
            <a:r>
              <a:rPr lang="en-US" altLang="zh-CN"/>
              <a:t>latency hiding</a:t>
            </a:r>
            <a:r>
              <a:rPr lang="zh-CN" altLang="en-US"/>
              <a:t>）：需要有足够的</a:t>
            </a:r>
            <a:r>
              <a:rPr lang="en-US" altLang="zh-CN"/>
              <a:t> blockDim </a:t>
            </a:r>
            <a:r>
              <a:rPr lang="zh-CN" altLang="en-US"/>
              <a:t>供</a:t>
            </a:r>
            <a:r>
              <a:rPr lang="en-US" altLang="zh-CN"/>
              <a:t> SM </a:t>
            </a:r>
            <a:r>
              <a:rPr lang="zh-CN" altLang="en-US"/>
              <a:t>在陷入内存等待时调度到其他线程组。</a:t>
            </a:r>
            <a:endParaRPr lang="zh-CN" altLang="en-US"/>
          </a:p>
          <a:p>
            <a:r>
              <a:rPr lang="zh-CN" altLang="en-US"/>
              <a:t>寄存器打翻（</a:t>
            </a:r>
            <a:r>
              <a:rPr lang="en-US" altLang="zh-CN"/>
              <a:t>register spill</a:t>
            </a:r>
            <a:r>
              <a:rPr lang="zh-CN" altLang="en-US"/>
              <a:t>）：如果核函数用到很多局部变量（寄存器），则</a:t>
            </a:r>
            <a:r>
              <a:rPr lang="en-US" altLang="zh-CN"/>
              <a:t> blockDim </a:t>
            </a:r>
            <a:r>
              <a:rPr lang="zh-CN" altLang="en-US"/>
              <a:t>不宜太大。</a:t>
            </a:r>
            <a:endParaRPr lang="zh-CN" altLang="en-US"/>
          </a:p>
          <a:p>
            <a:r>
              <a:rPr lang="zh-CN" altLang="en-US"/>
              <a:t>共享内存（</a:t>
            </a:r>
            <a:r>
              <a:rPr lang="en-US" altLang="zh-CN"/>
              <a:t>shared memory</a:t>
            </a:r>
            <a:r>
              <a:rPr lang="zh-CN" altLang="en-US"/>
              <a:t>）：全局内存比较低效，如果需要多次使用，可以先读到共享内存。</a:t>
            </a:r>
            <a:endParaRPr lang="zh-CN" altLang="en-US"/>
          </a:p>
          <a:p>
            <a:r>
              <a:rPr lang="zh-CN" altLang="en-US"/>
              <a:t>跨步访问（coalesced</a:t>
            </a:r>
            <a:r>
              <a:rPr lang="en-US" altLang="zh-CN"/>
              <a:t> acccess</a:t>
            </a:r>
            <a:r>
              <a:rPr lang="zh-CN" altLang="en-US"/>
              <a:t>）：建议先顺序读到共享内存，让高带宽的共享内存来承受跨步。</a:t>
            </a:r>
            <a:endParaRPr lang="zh-CN" altLang="en-US"/>
          </a:p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）：同一个</a:t>
            </a:r>
            <a:r>
              <a:rPr lang="en-US" altLang="zh-CN"/>
              <a:t> warp </a:t>
            </a:r>
            <a:r>
              <a:rPr lang="zh-CN" altLang="en-US"/>
              <a:t>中多个线程访问共享内存中模</a:t>
            </a:r>
            <a:r>
              <a:rPr lang="en-US" altLang="zh-CN"/>
              <a:t> 32 </a:t>
            </a:r>
            <a:r>
              <a:rPr lang="zh-CN" altLang="en-US"/>
              <a:t>相等的地址会比较低效，可以把数组故意搞成不对齐的</a:t>
            </a:r>
            <a:r>
              <a:rPr lang="en-US" altLang="zh-CN"/>
              <a:t> 33 </a:t>
            </a:r>
            <a:r>
              <a:rPr lang="zh-CN" altLang="en-US"/>
              <a:t>跨步来避免。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顺便一提，英伟达的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32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AMD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的显卡则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64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其他概念如共享内存基本类似。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章：插桩操作</a:t>
            </a:r>
            <a:endParaRPr lang="en-US"/>
          </a:p>
        </p:txBody>
      </p:sp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下一课主题？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cudaStream </a:t>
            </a:r>
            <a:r>
              <a:rPr lang="zh-CN" altLang="en-US"/>
              <a:t>异步编程（流水线式并行）</a:t>
            </a:r>
            <a:endParaRPr lang="en-US"/>
          </a:p>
          <a:p>
            <a:r>
              <a:rPr lang="en-US"/>
              <a:t>Nsight profiler </a:t>
            </a:r>
            <a:r>
              <a:rPr lang="zh-CN" altLang="en-US"/>
              <a:t>性能分析（和</a:t>
            </a:r>
            <a:r>
              <a:rPr lang="en-US" altLang="zh-CN"/>
              <a:t> Vtune </a:t>
            </a:r>
            <a:r>
              <a:rPr lang="zh-CN" altLang="en-US"/>
              <a:t>类似）</a:t>
            </a:r>
            <a:endParaRPr lang="zh-CN" altLang="en-US"/>
          </a:p>
          <a:p>
            <a:r>
              <a:rPr lang="en-US" altLang="zh-CN"/>
              <a:t>texture </a:t>
            </a:r>
            <a:r>
              <a:rPr lang="zh-CN" altLang="en-US"/>
              <a:t>与</a:t>
            </a:r>
            <a:r>
              <a:rPr lang="en-US" altLang="zh-CN"/>
              <a:t> constant </a:t>
            </a:r>
            <a:r>
              <a:rPr lang="zh-CN" altLang="en-US"/>
              <a:t>内存（为什么要他们）</a:t>
            </a:r>
            <a:endParaRPr lang="zh-CN" altLang="en-US"/>
          </a:p>
          <a:p>
            <a:r>
              <a:rPr lang="zh-CN" altLang="en-US"/>
              <a:t>动态并行（核函数中调用另一个核函数）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>
                <a:sym typeface="+mn-ea"/>
              </a:rPr>
              <a:t>红黑高斯</a:t>
            </a:r>
            <a:r>
              <a:rPr lang="en-US" altLang="zh-CN">
                <a:sym typeface="+mn-ea"/>
              </a:rPr>
              <a:t>+</a:t>
            </a:r>
            <a:r>
              <a:rPr lang="zh-CN" altLang="en-US"/>
              <a:t>多重网格实战</a:t>
            </a:r>
            <a:endParaRPr lang="zh-CN" altLang="en-US"/>
          </a:p>
          <a:p>
            <a:r>
              <a:rPr lang="zh-CN" altLang="en-US"/>
              <a:t>继续锐评黄某勋</a:t>
            </a:r>
            <a:endParaRPr lang="zh-CN" altLang="en-US"/>
          </a:p>
          <a:p>
            <a:r>
              <a:rPr lang="zh-CN" altLang="en-US"/>
              <a:t>感兴趣的扣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OpenMP </a:t>
            </a:r>
            <a:r>
              <a:rPr lang="zh-CN" altLang="en-US"/>
              <a:t>新特性（</a:t>
            </a:r>
            <a:r>
              <a:rPr lang="en-US" altLang="zh-CN"/>
              <a:t>parallel for </a:t>
            </a:r>
            <a:r>
              <a:rPr lang="zh-CN" altLang="en-US"/>
              <a:t>之外的）</a:t>
            </a:r>
            <a:endParaRPr lang="zh-CN" altLang="en-US"/>
          </a:p>
          <a:p>
            <a:r>
              <a:rPr lang="en-US" altLang="zh-CN"/>
              <a:t>SIMD </a:t>
            </a:r>
            <a:r>
              <a:rPr lang="zh-CN" altLang="en-US"/>
              <a:t>指令全解析（</a:t>
            </a:r>
            <a:r>
              <a:rPr lang="en-US" altLang="zh-CN"/>
              <a:t>mm</a:t>
            </a:r>
            <a:r>
              <a:rPr lang="zh-CN" altLang="en-US"/>
              <a:t>开头那堆）</a:t>
            </a:r>
            <a:endParaRPr lang="zh-CN" altLang="en-US"/>
          </a:p>
          <a:p>
            <a:r>
              <a:rPr lang="zh-CN" altLang="en-US"/>
              <a:t>内存与缓存优化进阶（第七课</a:t>
            </a:r>
            <a:r>
              <a:rPr lang="zh-CN" altLang="en-US">
                <a:sym typeface="+mn-ea"/>
              </a:rPr>
              <a:t>延伸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二分查找法优化案例（针对缓存行的）</a:t>
            </a:r>
            <a:endParaRPr lang="zh-CN" altLang="en-US"/>
          </a:p>
          <a:p>
            <a:r>
              <a:rPr lang="en-US" altLang="zh-CN"/>
              <a:t>CPU </a:t>
            </a:r>
            <a:r>
              <a:rPr lang="zh-CN" altLang="en-US"/>
              <a:t>红黑高斯</a:t>
            </a:r>
            <a:r>
              <a:rPr lang="en-US" altLang="zh-CN"/>
              <a:t>+</a:t>
            </a:r>
            <a:r>
              <a:rPr lang="zh-CN" altLang="en-US">
                <a:sym typeface="+mn-ea"/>
              </a:rPr>
              <a:t>多重网格</a:t>
            </a:r>
            <a:r>
              <a:rPr lang="zh-CN" altLang="en-US"/>
              <a:t>实战</a:t>
            </a:r>
            <a:endParaRPr lang="zh-CN" altLang="en-US"/>
          </a:p>
          <a:p>
            <a:r>
              <a:rPr lang="zh-CN" altLang="en-US"/>
              <a:t>继续锐评因特尔</a:t>
            </a:r>
            <a:endParaRPr lang="zh-CN" altLang="en-US"/>
          </a:p>
          <a:p>
            <a:r>
              <a:rPr lang="zh-CN" altLang="en-US">
                <a:sym typeface="+mn-ea"/>
              </a:rPr>
              <a:t>感兴趣的</a:t>
            </a:r>
            <a:r>
              <a:rPr lang="zh-CN" altLang="en-US"/>
              <a:t>扣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7n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运行时可以自动选择最适合当前显卡的版本号，通常在发布中使用。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区分板块和线程有点麻烦？“扁平化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  <a:p>
            <a:r>
              <a:rPr lang="en-US"/>
              <a:t>https://cloud.tencent.com/developer/ask/84172</a:t>
            </a:r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3570" cy="4351655"/>
          </a:xfrm>
        </p:spPr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9590" y="3101340"/>
            <a:ext cx="5939155" cy="37566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三维的板块和线程编号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285" y="1860550"/>
            <a:ext cx="5181600" cy="4351338"/>
          </a:xfrm>
        </p:spPr>
        <p:txBody>
          <a:bodyPr/>
          <a:p>
            <a:r>
              <a:rPr lang="en-US" altLang="zh-CN"/>
              <a:t>CUDA </a:t>
            </a:r>
            <a:r>
              <a:rPr lang="zh-CN" altLang="en-US"/>
              <a:t>也支持三维的板块和线程区间。</a:t>
            </a:r>
            <a:endParaRPr lang="zh-CN" altLang="en-US"/>
          </a:p>
          <a:p>
            <a:r>
              <a:rPr lang="zh-CN" altLang="en-US"/>
              <a:t>只要在三重尖括号内指定的参数改成</a:t>
            </a:r>
            <a:r>
              <a:rPr lang="en-US" altLang="zh-CN"/>
              <a:t> dim3 </a:t>
            </a:r>
            <a:r>
              <a:rPr lang="zh-CN" altLang="en-US"/>
              <a:t>类型即可。</a:t>
            </a:r>
            <a:r>
              <a:rPr lang="en-US" altLang="zh-CN"/>
              <a:t>dim3 </a:t>
            </a:r>
            <a:r>
              <a:rPr lang="zh-CN" altLang="en-US"/>
              <a:t>的构造函数就是接受三个无符号整数（</a:t>
            </a:r>
            <a:r>
              <a:rPr lang="en-US" altLang="zh-CN"/>
              <a:t>unsigned int</a:t>
            </a:r>
            <a:r>
              <a:rPr lang="zh-CN" altLang="en-US"/>
              <a:t>）非常简单。</a:t>
            </a:r>
            <a:endParaRPr lang="zh-CN" altLang="en-US"/>
          </a:p>
          <a:p>
            <a:r>
              <a:rPr lang="en-US" altLang="zh-CN"/>
              <a:t>dim3(x, y, z)</a:t>
            </a:r>
            <a:endParaRPr lang="en-US" altLang="zh-CN"/>
          </a:p>
          <a:p>
            <a:r>
              <a:rPr lang="zh-CN" altLang="en-US"/>
              <a:t>这样在核函数里就可以通过</a:t>
            </a:r>
            <a:r>
              <a:rPr lang="en-US" altLang="zh-CN"/>
              <a:t> threadIdx.y </a:t>
            </a:r>
            <a:r>
              <a:rPr lang="zh-CN" altLang="en-US"/>
              <a:t>获取</a:t>
            </a:r>
            <a:r>
              <a:rPr lang="en-US" altLang="zh-CN"/>
              <a:t> y </a:t>
            </a:r>
            <a:r>
              <a:rPr lang="zh-CN" altLang="en-US"/>
              <a:t>方向的线程编号，以此类推。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53355" y="182245"/>
            <a:ext cx="6792595" cy="3158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15" y="3488690"/>
            <a:ext cx="466026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那二维呢？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需要二维的话，只需要把</a:t>
            </a:r>
            <a:r>
              <a:rPr lang="en-US" altLang="zh-CN"/>
              <a:t> dim3 </a:t>
            </a:r>
            <a:r>
              <a:rPr lang="zh-CN" altLang="en-US"/>
              <a:t>最后一位（</a:t>
            </a:r>
            <a:r>
              <a:rPr lang="en-US" altLang="zh-CN"/>
              <a:t>z</a:t>
            </a:r>
            <a:r>
              <a:rPr lang="zh-CN" altLang="en-US"/>
              <a:t>方向）的值设为</a:t>
            </a:r>
            <a:r>
              <a:rPr lang="en-US" altLang="zh-CN"/>
              <a:t> 1 </a:t>
            </a:r>
            <a:r>
              <a:rPr lang="zh-CN" altLang="en-US"/>
              <a:t>即可。这样就只有</a:t>
            </a:r>
            <a:r>
              <a:rPr lang="en-US" altLang="zh-CN"/>
              <a:t> xy </a:t>
            </a:r>
            <a:r>
              <a:rPr lang="zh-CN" altLang="en-US"/>
              <a:t>方向有大小，就相当于二维了，不会有性能损失。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实际上一维的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&lt;&lt;&lt;m, n&gt;&gt;&gt;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&lt;&lt;&lt;dim3(m, 1, 1), dim3(n, 1, 1)&gt;&gt;&gt;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的简写而已。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2190" y="576580"/>
            <a:ext cx="609981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570" y="3962400"/>
            <a:ext cx="452437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0820" y="1825625"/>
            <a:ext cx="510921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图片解释三维的板块和线程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825625"/>
            <a:ext cx="6514465" cy="4351655"/>
          </a:xfrm>
        </p:spPr>
        <p:txBody>
          <a:bodyPr/>
          <a:p>
            <a:r>
              <a:rPr lang="zh-CN" altLang="en-US">
                <a:sym typeface="+mn-ea"/>
              </a:rPr>
              <a:t>之所以会把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分三维主要是因为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的业务常常涉及到三维图形学和二维图像，觉得这样很方便，并不一定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硬件</a:t>
            </a:r>
            <a:r>
              <a:rPr lang="zh-CN" altLang="en-US">
                <a:sym typeface="+mn-ea"/>
              </a:rPr>
              <a:t>上是三维这样排列的。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三维情况下同样可以获取总的线程编号（扁平化）。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同理，还有</a:t>
            </a:r>
            <a:r>
              <a:rPr lang="en-US" altLang="zh-CN"/>
              <a:t> cudaMemcpyHostToDevice </a:t>
            </a:r>
            <a:r>
              <a:rPr lang="zh-CN" altLang="en-US"/>
              <a:t>和</a:t>
            </a:r>
            <a:r>
              <a:rPr lang="en-US" altLang="zh-CN"/>
              <a:t> cudaMemcpyDeviceToDevice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965325" y="6489700"/>
            <a:ext cx="900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会调用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0"/>
            <a:ext cx="244792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203575" y="0"/>
            <a:ext cx="6247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http://cs.boisestate.edu/~alark/thrust_intro/presentation.html</a:t>
            </a: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atomicAdd</a:t>
            </a:r>
            <a:r>
              <a:rPr lang="zh-CN" altLang="en-US"/>
              <a:t>：会返回旧值（划重点！）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old = atomicAdd(dst, src) </a:t>
            </a:r>
            <a:r>
              <a:rPr lang="zh-CN" altLang="en-US"/>
              <a:t>其实相当于：</a:t>
            </a:r>
            <a:endParaRPr lang="zh-CN" altLang="en-US"/>
          </a:p>
          <a:p>
            <a:r>
              <a:rPr lang="en-US" altLang="zh-CN"/>
              <a:t>old = *dst; *dst += src;</a:t>
            </a:r>
            <a:endParaRPr lang="en-US" altLang="zh-CN"/>
          </a:p>
          <a:p>
            <a:r>
              <a:rPr lang="zh-CN" altLang="en-US"/>
              <a:t>利用这一点可以实现往一个全局的数组</a:t>
            </a:r>
            <a:r>
              <a:rPr lang="en-US" altLang="zh-CN"/>
              <a:t> res </a:t>
            </a:r>
            <a:r>
              <a:rPr lang="zh-CN" altLang="en-US"/>
              <a:t>里追加数据的效果（</a:t>
            </a:r>
            <a:r>
              <a:rPr lang="en-US" altLang="zh-CN"/>
              <a:t>push_back</a:t>
            </a:r>
            <a:r>
              <a:rPr lang="zh-CN" altLang="en-US"/>
              <a:t>），其中</a:t>
            </a:r>
            <a:r>
              <a:rPr lang="en-US" altLang="zh-CN"/>
              <a:t> sum </a:t>
            </a:r>
            <a:r>
              <a:rPr lang="zh-CN" altLang="en-US"/>
              <a:t>起到了记录当前数组大小的作用。</a:t>
            </a:r>
            <a:endParaRPr lang="zh-CN" altLang="en-US"/>
          </a:p>
          <a:p>
            <a:r>
              <a:rPr lang="zh-CN" altLang="en-US"/>
              <a:t>因为返回的旧值就相当于在数组里“分配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到了一个位置一样，不会被别人占据。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657860"/>
            <a:ext cx="6256020" cy="6200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5872480"/>
            <a:ext cx="2762250" cy="4191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706360" y="1577340"/>
            <a:ext cx="1718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44360" y="1767840"/>
            <a:ext cx="14014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其他原子操作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325"/>
            <a:ext cx="5970905" cy="4832350"/>
          </a:xfrm>
        </p:spPr>
        <p:txBody>
          <a:bodyPr/>
          <a:p>
            <a:r>
              <a:rPr lang="en-US"/>
              <a:t>atomicAdd(dst, src)</a:t>
            </a:r>
            <a:r>
              <a:rPr lang="zh-CN" altLang="en-US"/>
              <a:t>：</a:t>
            </a:r>
            <a:r>
              <a:rPr lang="en-US" altLang="zh-CN"/>
              <a:t>*dst += src</a:t>
            </a:r>
            <a:endParaRPr lang="en-US" altLang="zh-CN"/>
          </a:p>
          <a:p>
            <a:r>
              <a:rPr lang="en-US">
                <a:sym typeface="+mn-ea"/>
              </a:rPr>
              <a:t>atomicSub(dst,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-=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|=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atomicAnd(dst,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&amp;=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atomicXor(dst,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^=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atomicMax(dst,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std::max(*dst, src)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atomicMin(dst,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std::min(*dst, src)</a:t>
            </a:r>
            <a:endParaRPr lang="en-US" altLang="zh-CN">
              <a:sym typeface="+mn-ea"/>
            </a:endParaRPr>
          </a:p>
          <a:p>
            <a:r>
              <a:rPr lang="zh-CN" altLang="en-US"/>
              <a:t>当然，他们也都会返回旧值（如果需要的话）。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7345" y="2403475"/>
            <a:ext cx="6764655" cy="20510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69150" y="6489700"/>
            <a:ext cx="5022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https://www.cnblogs.com/mtcnn/p/9411865.html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850890" y="4138930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</a:t>
            </a:r>
            <a:r>
              <a:rPr lang="en-US">
                <a:sym typeface="+mn-ea"/>
              </a:rPr>
              <a:t>Exch</a:t>
            </a:r>
            <a:r>
              <a:rPr lang="zh-CN" altLang="en-US"/>
              <a:t>：原子地写入并读取旧值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除了刚刚那几个带有运算的</a:t>
            </a:r>
            <a:r>
              <a:rPr lang="zh-CN">
                <a:sym typeface="+mn-ea"/>
              </a:rPr>
              <a:t>原子操作，也有这种单纯是写入而没有读出的。</a:t>
            </a:r>
            <a:endParaRPr lang="en-US"/>
          </a:p>
          <a:p>
            <a:r>
              <a:rPr lang="en-US"/>
              <a:t>old = atomicExch(dst, src) </a:t>
            </a:r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/>
              <a:t>old = *dst; *dst = src;</a:t>
            </a:r>
            <a:endParaRPr lang="en-US" altLang="zh-CN"/>
          </a:p>
          <a:p>
            <a:r>
              <a:rPr lang="zh-CN" altLang="en-US"/>
              <a:t>注：</a:t>
            </a:r>
            <a:r>
              <a:rPr lang="en-US" altLang="zh-CN"/>
              <a:t>Exch</a:t>
            </a:r>
            <a:r>
              <a:rPr lang="zh-CN" altLang="en-US"/>
              <a:t>是</a:t>
            </a:r>
            <a:r>
              <a:rPr lang="en-US" altLang="zh-CN"/>
              <a:t>exchange</a:t>
            </a:r>
            <a:r>
              <a:rPr lang="zh-CN" altLang="en-US"/>
              <a:t>的简写，对标的是</a:t>
            </a:r>
            <a:r>
              <a:rPr lang="en-US" altLang="zh-CN"/>
              <a:t>std::atomic</a:t>
            </a:r>
            <a:r>
              <a:rPr lang="zh-CN" altLang="en-US"/>
              <a:t>的</a:t>
            </a:r>
            <a:r>
              <a:rPr lang="en-US" altLang="zh-CN"/>
              <a:t>exchange</a:t>
            </a:r>
            <a:r>
              <a:rPr lang="zh-CN" altLang="en-US"/>
              <a:t>函数。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：原子地判断是否相等，相等则写入，并读取旧值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old = atomicCAS(dst, cmp, src) </a:t>
            </a:r>
            <a:r>
              <a:rPr lang="zh-CN" altLang="en-US">
                <a:sym typeface="+mn-ea"/>
              </a:rPr>
              <a:t>相当于：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old = *dst;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(old == cmp)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*dst = src;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为什么需要这么复杂的一个原子指令？</a:t>
            </a:r>
            <a:endParaRPr lang="zh-CN" altLang="en-US"/>
          </a:p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atomicCAS </a:t>
            </a:r>
            <a:r>
              <a:rPr lang="zh-CN" altLang="en-US"/>
              <a:t>的作用在于他可以用来实现任意</a:t>
            </a:r>
            <a:r>
              <a:rPr lang="en-US" altLang="zh-CN"/>
              <a:t> CUDA </a:t>
            </a:r>
            <a:r>
              <a:rPr lang="zh-CN" altLang="en-US"/>
              <a:t>没有提供的原子读</a:t>
            </a:r>
            <a:r>
              <a:rPr lang="en-US" altLang="zh-CN"/>
              <a:t>-</a:t>
            </a:r>
            <a:r>
              <a:rPr lang="zh-CN" altLang="en-US"/>
              <a:t>修改</a:t>
            </a:r>
            <a:r>
              <a:rPr lang="en-US" altLang="zh-CN"/>
              <a:t>-</a:t>
            </a:r>
            <a:r>
              <a:rPr lang="zh-CN" altLang="en-US"/>
              <a:t>写回指令。比如这里我们通过</a:t>
            </a:r>
            <a:r>
              <a:rPr lang="en-US" altLang="zh-CN"/>
              <a:t> atomicCAS </a:t>
            </a:r>
            <a:r>
              <a:rPr lang="zh-CN" altLang="en-US"/>
              <a:t>实现了整数</a:t>
            </a:r>
            <a:r>
              <a:rPr lang="en-US" altLang="zh-CN"/>
              <a:t> atomicAdd </a:t>
            </a:r>
            <a:r>
              <a:rPr lang="zh-CN" altLang="en-US"/>
              <a:t>同样的效果。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3470" y="2021840"/>
            <a:ext cx="5702935" cy="354901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12300" y="3066415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4285615"/>
            <a:ext cx="24669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2541270"/>
            <a:ext cx="6092825" cy="186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里面换成</a:t>
            </a:r>
            <a:r>
              <a:rPr lang="en-US" altLang="zh-CN"/>
              <a:t> expect * src</a:t>
            </a:r>
            <a:r>
              <a:rPr lang="zh-CN" altLang="en-US"/>
              <a:t>，就变成了原子乘法</a:t>
            </a:r>
            <a:r>
              <a:rPr lang="en-US" altLang="zh-CN"/>
              <a:t>  atomicMul——</a:t>
            </a:r>
            <a:r>
              <a:rPr lang="zh-CN" altLang="en-US"/>
              <a:t>虽然</a:t>
            </a:r>
            <a:r>
              <a:rPr lang="en-US" altLang="zh-CN"/>
              <a:t> CUDA </a:t>
            </a:r>
            <a:r>
              <a:rPr lang="zh-CN" altLang="en-US"/>
              <a:t>没提供，但是我们自己基于万能的</a:t>
            </a:r>
            <a:r>
              <a:rPr lang="en-US" altLang="zh-CN"/>
              <a:t> atomicCAS </a:t>
            </a:r>
            <a:r>
              <a:rPr lang="zh-CN" altLang="en-US"/>
              <a:t>实现了！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0" y="3736975"/>
            <a:ext cx="12039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2908300"/>
            <a:ext cx="6460490" cy="1952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据悉，一些老版本</a:t>
            </a:r>
            <a:r>
              <a:rPr lang="en-US" altLang="zh-CN"/>
              <a:t> CUDA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是不支持</a:t>
            </a:r>
            <a:r>
              <a:rPr lang="en-US" altLang="zh-CN"/>
              <a:t> float </a:t>
            </a:r>
            <a:r>
              <a:rPr lang="zh-CN" altLang="en-US"/>
              <a:t>类型的，可以用</a:t>
            </a:r>
            <a:r>
              <a:rPr lang="en-US" altLang="zh-CN"/>
              <a:t> CAS </a:t>
            </a:r>
            <a:r>
              <a:rPr lang="zh-CN" altLang="en-US"/>
              <a:t>配合按位转换（</a:t>
            </a:r>
            <a:r>
              <a:rPr lang="en-US" altLang="zh-CN"/>
              <a:t>bit-cast</a:t>
            </a:r>
            <a:r>
              <a:rPr lang="zh-CN" altLang="en-US"/>
              <a:t>）的函数</a:t>
            </a:r>
            <a:r>
              <a:rPr lang="en-US" altLang="zh-CN"/>
              <a:t> __float_as_int </a:t>
            </a:r>
            <a:r>
              <a:rPr lang="zh-CN" altLang="en-US"/>
              <a:t>和</a:t>
            </a:r>
            <a:r>
              <a:rPr lang="en-US" altLang="zh-CN"/>
              <a:t> __int_as_float </a:t>
            </a:r>
            <a:r>
              <a:rPr lang="zh-CN" altLang="en-US"/>
              <a:t>来实现浮点原子加法。</a:t>
            </a:r>
            <a:endParaRPr lang="zh-CN" altLang="en-US"/>
          </a:p>
          <a:p>
            <a:r>
              <a:rPr lang="zh-CN" altLang="en-US"/>
              <a:t>当然我们</a:t>
            </a:r>
            <a:r>
              <a:rPr lang="en-US" altLang="zh-CN"/>
              <a:t> CUDA 11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本身就支持</a:t>
            </a:r>
            <a:r>
              <a:rPr lang="en-US" altLang="zh-CN"/>
              <a:t> float </a:t>
            </a:r>
            <a:r>
              <a:rPr lang="zh-CN" altLang="en-US"/>
              <a:t>了，不需要这样魔改，这里仅仅作为展示</a:t>
            </a:r>
            <a:r>
              <a:rPr lang="en-US" altLang="zh-CN"/>
              <a:t> atomicCAS </a:t>
            </a:r>
            <a:r>
              <a:rPr lang="zh-CN" altLang="en-US"/>
              <a:t>潜力的案例。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621270" y="4238625"/>
            <a:ext cx="41611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544820"/>
            <a:ext cx="24384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  <a:p>
            <a:r>
              <a:rPr lang="zh-CN" altLang="en-US"/>
              <a:t>但是为什么这里用了</a:t>
            </a:r>
            <a:r>
              <a:rPr lang="en-US" altLang="zh-CN"/>
              <a:t> 2^24 </a:t>
            </a:r>
            <a:r>
              <a:rPr lang="zh-CN" altLang="en-US"/>
              <a:t>个元素，按理说应该卡的不行了，却还是非常快的样子？</a:t>
            </a:r>
            <a:endParaRPr lang="zh-CN" altLang="en-US"/>
          </a:p>
          <a:p>
            <a:r>
              <a:rPr lang="zh-CN" altLang="en-US"/>
              <a:t>那是因为</a:t>
            </a:r>
            <a:r>
              <a:rPr lang="en-US" altLang="zh-CN"/>
              <a:t> CUDA </a:t>
            </a:r>
            <a:r>
              <a:rPr lang="zh-CN" altLang="en-US"/>
              <a:t>编译器比较聪明，自动优化了</a:t>
            </a:r>
            <a:r>
              <a:rPr lang="en-US" altLang="zh-CN"/>
              <a:t>……</a:t>
            </a:r>
            <a:r>
              <a:rPr lang="zh-CN" altLang="en-US"/>
              <a:t>稍后会解释他优化的原理。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09815" y="3474085"/>
            <a:ext cx="534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11195" y="6459220"/>
            <a:ext cx="9226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解决：线程局部变量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解决方法之一就是：先累加到局部变量</a:t>
            </a:r>
            <a:r>
              <a:rPr lang="en-US" altLang="zh-CN">
                <a:sym typeface="+mn-ea"/>
              </a:rPr>
              <a:t> local_sum</a:t>
            </a:r>
            <a:r>
              <a:rPr lang="zh-CN" altLang="en-US">
                <a:sym typeface="+mn-ea"/>
              </a:rPr>
              <a:t>，最后一次性累加到全局的</a:t>
            </a:r>
            <a:r>
              <a:rPr lang="en-US" altLang="zh-CN">
                <a:sym typeface="+mn-ea"/>
              </a:rPr>
              <a:t> sum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这样每个线程就只有一次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，而不是网格跨步循环的那么多次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了。当然，我们需要调小</a:t>
            </a:r>
            <a:r>
              <a:rPr lang="en-US" altLang="zh-CN">
                <a:sym typeface="+mn-ea"/>
              </a:rPr>
              <a:t> gridDim * blockDim </a:t>
            </a:r>
            <a:r>
              <a:rPr lang="zh-CN" altLang="en-US">
                <a:sym typeface="+mn-ea"/>
              </a:rPr>
              <a:t>使其远小于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，这样才能够减少原子操作的次数。比如右边就减少了</a:t>
            </a:r>
            <a:r>
              <a:rPr lang="en-US" altLang="zh-CN">
                <a:sym typeface="+mn-ea"/>
              </a:rPr>
              <a:t> 4096/512=8 </a:t>
            </a:r>
            <a:r>
              <a:rPr lang="zh-CN" altLang="en-US">
                <a:sym typeface="+mn-ea"/>
              </a:rPr>
              <a:t>倍的原子操作。这就是胡渊鸣所说的</a:t>
            </a:r>
            <a:r>
              <a:rPr lang="en-US" altLang="zh-CN">
                <a:sym typeface="+mn-ea"/>
              </a:rPr>
              <a:t> TLS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608203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80300" y="2557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章：板块与共享内存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r>
              <a:rPr lang="en-US"/>
              <a:t>	cudaDeviceProp  prop;</a:t>
            </a:r>
            <a:endParaRPr lang="en-US"/>
          </a:p>
          <a:p>
            <a:r>
              <a:rPr lang="en-US"/>
              <a:t>	cudaGetDeviceProperties(&amp;prop, 0);</a:t>
            </a:r>
            <a:endParaRPr lang="en-US"/>
          </a:p>
          <a:p>
            <a:endParaRPr lang="en-US"/>
          </a:p>
          <a:p>
            <a:r>
              <a:rPr lang="en-US"/>
              <a:t>	int blocks = prop.multiProcessorCount;</a:t>
            </a:r>
            <a:endParaRPr lang="en-US"/>
          </a:p>
        </p:txBody>
      </p: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无原子的解决方案：</a:t>
            </a:r>
            <a:r>
              <a:rPr lang="en-US" altLang="zh-CN"/>
              <a:t>sum </a:t>
            </a:r>
            <a:r>
              <a:rPr lang="zh-CN" altLang="en-US"/>
              <a:t>变成数组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2080"/>
            <a:ext cx="5549900" cy="471678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刚刚的数组求和例子</a:t>
            </a:r>
            <a:r>
              <a:rPr lang="zh-CN" altLang="en-US">
                <a:sym typeface="+mn-ea"/>
              </a:rPr>
              <a:t>，其实可以不需要原子操作。</a:t>
            </a:r>
            <a:endParaRPr lang="zh-CN" altLang="en-US"/>
          </a:p>
          <a:p>
            <a:r>
              <a:rPr lang="zh-CN" altLang="en-US"/>
              <a:t>首先，声明</a:t>
            </a:r>
            <a:r>
              <a:rPr lang="en-US" altLang="zh-CN"/>
              <a:t> sum </a:t>
            </a:r>
            <a:r>
              <a:rPr lang="zh-CN" altLang="en-US"/>
              <a:t>为比原数组小</a:t>
            </a:r>
            <a:r>
              <a:rPr lang="en-US" altLang="zh-CN"/>
              <a:t> 1024 </a:t>
            </a:r>
            <a:r>
              <a:rPr lang="zh-CN" altLang="en-US"/>
              <a:t>倍的数组。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GPU </a:t>
            </a:r>
            <a:r>
              <a:rPr lang="zh-CN" altLang="en-US"/>
              <a:t>上启动</a:t>
            </a:r>
            <a:r>
              <a:rPr lang="en-US" altLang="zh-CN"/>
              <a:t> n / 1024 </a:t>
            </a:r>
            <a:r>
              <a:rPr lang="zh-CN" altLang="en-US"/>
              <a:t>个线程，每个负责原数组中</a:t>
            </a:r>
            <a:r>
              <a:rPr lang="en-US" altLang="zh-CN"/>
              <a:t> 1024 </a:t>
            </a:r>
            <a:r>
              <a:rPr lang="zh-CN" altLang="en-US"/>
              <a:t>个数的求和，然后写入到</a:t>
            </a:r>
            <a:r>
              <a:rPr lang="en-US" altLang="zh-CN"/>
              <a:t> sum </a:t>
            </a:r>
            <a:r>
              <a:rPr lang="zh-CN" altLang="en-US"/>
              <a:t>的对应元素中去。</a:t>
            </a:r>
            <a:endParaRPr lang="zh-CN" altLang="en-US"/>
          </a:p>
          <a:p>
            <a:r>
              <a:rPr lang="zh-CN" altLang="en-US"/>
              <a:t>因为每个线程都写入了不同的地址，所以不存在任何冲突，也不需要原子操作了。</a:t>
            </a:r>
            <a:endParaRPr lang="zh-CN" altLang="en-US"/>
          </a:p>
          <a:p>
            <a:r>
              <a:rPr lang="zh-CN" altLang="en-US"/>
              <a:t>然后求出的大小为</a:t>
            </a:r>
            <a:r>
              <a:rPr lang="en-US" altLang="zh-CN"/>
              <a:t> n / 1024 </a:t>
            </a:r>
            <a:r>
              <a:rPr lang="zh-CN" altLang="en-US"/>
              <a:t>的数组，已经足够小了，可以直接在</a:t>
            </a:r>
            <a:r>
              <a:rPr lang="en-US" altLang="zh-CN"/>
              <a:t> CPU </a:t>
            </a:r>
            <a:r>
              <a:rPr lang="zh-CN" altLang="en-US"/>
              <a:t>上完成最终的求和。也就是</a:t>
            </a:r>
            <a:r>
              <a:rPr lang="en-US" altLang="zh-CN"/>
              <a:t> GPU </a:t>
            </a:r>
            <a:r>
              <a:rPr lang="zh-CN" altLang="en-US"/>
              <a:t>先把数据尺寸缩减</a:t>
            </a:r>
            <a:r>
              <a:rPr lang="en-US" altLang="zh-CN"/>
              <a:t> 1024 </a:t>
            </a:r>
            <a:r>
              <a:rPr lang="zh-CN" altLang="en-US"/>
              <a:t>倍到</a:t>
            </a:r>
            <a:r>
              <a:rPr lang="en-US" altLang="zh-CN"/>
              <a:t> CPU </a:t>
            </a:r>
            <a:r>
              <a:rPr lang="zh-CN" altLang="en-US"/>
              <a:t>可以接受的范围内，然后让</a:t>
            </a:r>
            <a:r>
              <a:rPr lang="en-US" altLang="zh-CN"/>
              <a:t> CPU </a:t>
            </a:r>
            <a:r>
              <a:rPr lang="zh-CN" altLang="en-US"/>
              <a:t>完成的思路。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-3175"/>
            <a:ext cx="6172200" cy="68611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39255" y="1668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60255" y="3058160"/>
            <a:ext cx="116967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6240" y="5450205"/>
            <a:ext cx="172656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6177280"/>
            <a:ext cx="2476500" cy="4476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98665" y="1252220"/>
            <a:ext cx="17627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26074</Words>
  <Application>WPS Presentation</Application>
  <PresentationFormat>宽屏</PresentationFormat>
  <Paragraphs>832</Paragraphs>
  <Slides>138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138</vt:i4>
      </vt:variant>
    </vt:vector>
  </HeadingPairs>
  <TitlesOfParts>
    <vt:vector size="151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DroidSansMono Nerd Font</vt:lpstr>
      <vt:lpstr>MathJax_Vector</vt:lpstr>
      <vt:lpstr>SimSun</vt:lpstr>
      <vt:lpstr>Office Theme</vt:lpstr>
      <vt:lpstr>CUDA开启的GPU编程</vt:lpstr>
      <vt:lpstr>前置条件</vt:lpstr>
      <vt:lpstr>PowerPoint 演示文稿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声明为内联函数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通过 CMake 设置架构版本号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区分板块和线程有点麻烦？扁平化他们！</vt:lpstr>
      <vt:lpstr>图片解释板块和线程</vt:lpstr>
      <vt:lpstr>PowerPoint 演示文稿</vt:lpstr>
      <vt:lpstr>PowerPoint 演示文稿</vt:lpstr>
      <vt:lpstr>TODO：图片解释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cudaMemcpy 会自动同步！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第6章：thrust 库</vt:lpstr>
      <vt:lpstr>替换成 CUDA 官方提供的 thrust::universal_vector</vt:lpstr>
      <vt:lpstr>换成分离的 device_vector 和 host_vector</vt:lpstr>
      <vt:lpstr>TODO：解释什么是迭代器</vt:lpstr>
      <vt:lpstr>模板函数：thrust::generate</vt:lpstr>
      <vt:lpstr>模板函数：thrust::for_each</vt:lpstr>
      <vt:lpstr>thrust 模板函数的特点：根据容器类型，自动决定在 CPU 还是 GPU 执行</vt:lpstr>
      <vt:lpstr>for_each 用于整数的循环：counting_iterator</vt:lpstr>
      <vt:lpstr>合并多个迭代器为一个：zip_iterator</vt:lpstr>
      <vt:lpstr>第7章：原子操作</vt:lpstr>
      <vt:lpstr>经典案例：数组求和</vt:lpstr>
      <vt:lpstr>经典案例：数组求和</vt:lpstr>
      <vt:lpstr>经典案例：数组求和</vt:lpstr>
      <vt:lpstr>解决：使用原子操作</vt:lpstr>
      <vt:lpstr>atomicAdd 的特点：会返回旧值</vt:lpstr>
      <vt:lpstr>其他原子操作</vt:lpstr>
      <vt:lpstr>atomicExch：原子地写入并读取旧值</vt:lpstr>
      <vt:lpstr>atomicCAS：原子地判断是否相等，相等则写入，并读取旧值</vt:lpstr>
      <vt:lpstr>atomicCAS：可以实现任意原子操作</vt:lpstr>
      <vt:lpstr>atomicCAS：可以实现任意原子操作</vt:lpstr>
      <vt:lpstr>atomicCAS：可以实现任意原子操作</vt:lpstr>
      <vt:lpstr>原子操作的问题：影响性能</vt:lpstr>
      <vt:lpstr>解决：线程局部变量</vt:lpstr>
      <vt:lpstr>第8章：板块与共享内存</vt:lpstr>
      <vt:lpstr>到底为什么需要区分出板块的概念？</vt:lpstr>
      <vt:lpstr>SM（Streaming Multiprocessors）与板块（block）</vt:lpstr>
      <vt:lpstr>TODO</vt:lpstr>
      <vt:lpstr>无原子的解决方案：sum 变成数组</vt:lpstr>
      <vt:lpstr>先读取到线程局部数组，然后分步缩减</vt:lpstr>
      <vt:lpstr>先读取到线程局部数组，然后分步缩减</vt:lpstr>
      <vt:lpstr>板块的共享内存（shared memory）</vt:lpstr>
      <vt:lpstr>板块的共享内存（shared memory）</vt:lpstr>
      <vt:lpstr>板块内线程的同步</vt:lpstr>
      <vt:lpstr>线程组（warp）：32个线程为一组</vt:lpstr>
      <vt:lpstr>是编译器干的大好事！</vt:lpstr>
      <vt:lpstr>什么是线程组分歧（warp divergence）</vt:lpstr>
      <vt:lpstr>什么是线程组分歧（warp divergence）</vt:lpstr>
      <vt:lpstr>避免线程组产生分歧</vt:lpstr>
      <vt:lpstr>使用网格跨步循环一次读取多个 arr 元素</vt:lpstr>
      <vt:lpstr>通过模板函数包装一下</vt:lpstr>
      <vt:lpstr>PowerPoint 演示文稿</vt:lpstr>
      <vt:lpstr>编译器真智能！</vt:lpstr>
      <vt:lpstr>怪事</vt:lpstr>
      <vt:lpstr>第7章：共享内存进阶</vt:lpstr>
      <vt:lpstr>GPU 的内存模型</vt:lpstr>
      <vt:lpstr>GPU 的内存模型</vt:lpstr>
      <vt:lpstr>全局内存：在 main() 中通过 cudaMalloc 分配的内存</vt:lpstr>
      <vt:lpstr>共享内存：每个板块都有一个，通过 __shared__ 声明</vt:lpstr>
      <vt:lpstr>寄存器：存储着每个线程的局部变量</vt:lpstr>
      <vt:lpstr>PowerPoint 演示文稿</vt:lpstr>
      <vt:lpstr>PowerPoint 演示文稿</vt:lpstr>
      <vt:lpstr>PowerPoint 演示文稿</vt:lpstr>
      <vt:lpstr>经典案例：矩阵转置</vt:lpstr>
      <vt:lpstr>PowerPoint 演示文稿</vt:lpstr>
      <vt:lpstr>PowerPoint 演示文稿</vt:lpstr>
      <vt:lpstr>PowerPoint 演示文稿</vt:lpstr>
      <vt:lpstr>PowerPoint 演示文稿</vt:lpstr>
      <vt:lpstr>回到矩阵转置的案例：如何解决区块冲突？</vt:lpstr>
      <vt:lpstr>共享内存区块冲突（bank conflict）</vt:lpstr>
      <vt:lpstr>GPU 优化手法总结</vt:lpstr>
      <vt:lpstr>第9章：共享内存进阶</vt:lpstr>
      <vt:lpstr>PowerPoint 演示文稿</vt:lpstr>
      <vt:lpstr>第7章：板块共享内存</vt:lpstr>
      <vt:lpstr>到底为什么需要区分出板块的概念？</vt:lpstr>
      <vt:lpstr>SM（Streaming Multiprocessors）与板块（block）</vt:lpstr>
      <vt:lpstr>经典案例：翻转一个数组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674</cp:revision>
  <dcterms:created xsi:type="dcterms:W3CDTF">2022-01-27T15:59:05Z</dcterms:created>
  <dcterms:modified xsi:type="dcterms:W3CDTF">2022-01-27T15:59:05Z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